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embeddedFontLst>
    <p:embeddedFont>
      <p:font typeface="Robo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2222">
          <p15:clr>
            <a:srgbClr val="9AA0A6"/>
          </p15:clr>
        </p15:guide>
        <p15:guide id="2" orient="horz" pos="2755">
          <p15:clr>
            <a:srgbClr val="9AA0A6"/>
          </p15:clr>
        </p15:guide>
        <p15:guide id="3" orient="horz" pos="776">
          <p15:clr>
            <a:srgbClr val="9AA0A6"/>
          </p15:clr>
        </p15:guide>
        <p15:guide id="4" pos="206">
          <p15:clr>
            <a:srgbClr val="9AA0A6"/>
          </p15:clr>
        </p15:guide>
        <p15:guide id="5" pos="5553">
          <p15:clr>
            <a:srgbClr val="9AA0A6"/>
          </p15:clr>
        </p15:guide>
        <p15:guide id="6" orient="horz" pos="914">
          <p15:clr>
            <a:srgbClr val="9AA0A6"/>
          </p15:clr>
        </p15:guide>
        <p15:guide id="7" orient="horz" pos="2451">
          <p15:clr>
            <a:srgbClr val="9AA0A6"/>
          </p15:clr>
        </p15:guide>
        <p15:guide id="8" pos="871">
          <p15:clr>
            <a:srgbClr val="9AA0A6"/>
          </p15:clr>
        </p15:guide>
        <p15:guide id="9" pos="2880">
          <p15:clr>
            <a:srgbClr val="9AA0A6"/>
          </p15:clr>
        </p15:guide>
        <p15:guide id="10" pos="4909">
          <p15:clr>
            <a:srgbClr val="9AA0A6"/>
          </p15:clr>
        </p15:guide>
        <p15:guide id="11" orient="horz" pos="2193">
          <p15:clr>
            <a:srgbClr val="9AA0A6"/>
          </p15:clr>
        </p15:guide>
      </p15:sldGuideLst>
    </p:ext>
    <p:ext uri="GoogleSlidesCustomDataVersion2">
      <go:slidesCustomData xmlns:go="http://customooxmlschemas.google.com/" r:id="rId31" roundtripDataSignature="AMtx7mhQno4P73Upuh3oiRBMHXlJxcCtY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222"/>
        <p:guide pos="2755" orient="horz"/>
        <p:guide pos="776" orient="horz"/>
        <p:guide pos="206"/>
        <p:guide pos="5553"/>
        <p:guide pos="914" orient="horz"/>
        <p:guide pos="2451" orient="horz"/>
        <p:guide pos="871"/>
        <p:guide pos="2880"/>
        <p:guide pos="4909"/>
        <p:guide pos="2193"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italic.fntdata"/><Relationship Id="rId7" Type="http://schemas.openxmlformats.org/officeDocument/2006/relationships/slide" Target="slides/slide2.xml"/><Relationship Id="rId8" Type="http://schemas.openxmlformats.org/officeDocument/2006/relationships/slide" Target="slides/slide3.xml"/><Relationship Id="rId31" Type="http://customschemas.google.com/relationships/presentationmetadata" Target="metadata"/><Relationship Id="rId3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jp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Roboto"/>
                <a:ea typeface="Roboto"/>
                <a:cs typeface="Roboto"/>
                <a:sym typeface="Roboto"/>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6" name="Google Shape;56;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This is the template for slides with only an image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COMPETITIVE ASSESSMENT- WHAT IS IT? </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Competitive research or competitive intelligence is a field of strategic research that specializes in the collection and analysis of information about rival firms. It is an essential tactic for finding out what your competitors are doing and what kind of threat they present to your financial well- being.</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t/>
            </a:r>
            <a:endParaRPr sz="1200">
              <a:solidFill>
                <a:schemeClr val="dk1"/>
              </a:solidFill>
            </a:endParaRPr>
          </a:p>
          <a:p>
            <a:pPr indent="0" lvl="0" marL="0" marR="2478024" rtl="0" algn="l">
              <a:lnSpc>
                <a:spcPct val="115000"/>
              </a:lnSpc>
              <a:spcBef>
                <a:spcPts val="1080"/>
              </a:spcBef>
              <a:spcAft>
                <a:spcPts val="0"/>
              </a:spcAft>
              <a:buSzPts val="1100"/>
              <a:buNone/>
            </a:pPr>
            <a:r>
              <a:t/>
            </a:r>
            <a:endParaRPr sz="1200">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METHODS TO CONDUCT COMPETITIVE ASSESSMENT</a:t>
            </a:r>
            <a:endParaRPr/>
          </a:p>
          <a:p>
            <a:pPr indent="0" lvl="0" marL="0" rtl="0" algn="l">
              <a:lnSpc>
                <a:spcPct val="100000"/>
              </a:lnSpc>
              <a:spcBef>
                <a:spcPts val="0"/>
              </a:spcBef>
              <a:spcAft>
                <a:spcPts val="0"/>
              </a:spcAft>
              <a:buClr>
                <a:schemeClr val="dk1"/>
              </a:buClr>
              <a:buSzPts val="1100"/>
              <a:buFont typeface="Arial"/>
              <a:buNone/>
            </a:pPr>
            <a:r>
              <a:rPr lang="en-GB"/>
              <a:t>Following are some of the ways to conduct competitive assessment.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1. Identify Your Top Ten Competitors</a:t>
            </a:r>
            <a:endParaRPr/>
          </a:p>
          <a:p>
            <a:pPr indent="0" lvl="0" marL="0" rtl="0" algn="l">
              <a:lnSpc>
                <a:spcPct val="100000"/>
              </a:lnSpc>
              <a:spcBef>
                <a:spcPts val="0"/>
              </a:spcBef>
              <a:spcAft>
                <a:spcPts val="0"/>
              </a:spcAft>
              <a:buClr>
                <a:schemeClr val="dk1"/>
              </a:buClr>
              <a:buSzPts val="1100"/>
              <a:buFont typeface="Arial"/>
              <a:buNone/>
            </a:pPr>
            <a:r>
              <a:rPr lang="en-GB"/>
              <a:t>Every company has those dreaded competitors they cannot stand, no matter what you do they are always using your ideas and taking your potential customers. Whether you are a local, national, or international company there is probably someone in your company, specifically the sales and marketing teams, that can quickly rattle off your top competitors as well as what differentiates them from you. As a national company, you are competing with possibly hundreds, even thousands of companies going after the same group of qualified leads. So, maybe you have no idea who most of your competitors are. You might have that one company you're competing with, but outside of them your lost and confused. If you need a little help identifying your competitors, Google is a great resource. By simply "Googling" the type of service or product you are offering, it is pretty likely a few of your top competitors will show up. Another great way to discover who your top competitors are, is by using online tools such as SEM Rush. SEM Rush is a great software to get a look into what other companies are ranking for your keyword and how you stack up against them.</a:t>
            </a:r>
            <a:endParaRPr/>
          </a:p>
          <a:p>
            <a:pPr indent="0" lvl="0" marL="0" rtl="0" algn="l">
              <a:lnSpc>
                <a:spcPct val="100000"/>
              </a:lnSpc>
              <a:spcBef>
                <a:spcPts val="0"/>
              </a:spcBef>
              <a:spcAft>
                <a:spcPts val="0"/>
              </a:spcAft>
              <a:buClr>
                <a:schemeClr val="dk1"/>
              </a:buClr>
              <a:buSzPts val="1100"/>
              <a:buFont typeface="Arial"/>
              <a:buNone/>
            </a:pPr>
            <a:r>
              <a:rPr lang="en-GB"/>
              <a:t> </a:t>
            </a:r>
            <a:endParaRPr/>
          </a:p>
          <a:p>
            <a:pPr indent="0" lvl="0" marL="0" rtl="0" algn="l">
              <a:lnSpc>
                <a:spcPct val="100000"/>
              </a:lnSpc>
              <a:spcBef>
                <a:spcPts val="0"/>
              </a:spcBef>
              <a:spcAft>
                <a:spcPts val="0"/>
              </a:spcAft>
              <a:buClr>
                <a:schemeClr val="dk1"/>
              </a:buClr>
              <a:buSzPts val="1100"/>
              <a:buFont typeface="Arial"/>
              <a:buNone/>
            </a:pPr>
            <a:r>
              <a:rPr lang="en-GB"/>
              <a:t>2. Analyse and Compare Competitor Content</a:t>
            </a:r>
            <a:endParaRPr/>
          </a:p>
          <a:p>
            <a:pPr indent="0" lvl="0" marL="0" rtl="0" algn="l">
              <a:lnSpc>
                <a:spcPct val="100000"/>
              </a:lnSpc>
              <a:spcBef>
                <a:spcPts val="0"/>
              </a:spcBef>
              <a:spcAft>
                <a:spcPts val="0"/>
              </a:spcAft>
              <a:buClr>
                <a:schemeClr val="dk1"/>
              </a:buClr>
              <a:buSzPts val="1100"/>
              <a:buFont typeface="Arial"/>
              <a:buNone/>
            </a:pPr>
            <a:r>
              <a:rPr lang="en-GB"/>
              <a:t>Once you've identified your competitors, you can kick start your competitive analysis and dig a little deeper to gain a better understanding of what type of content they're publishing. Analysing their content can help you determine what opportunities you have to help outperform your competitors. Different types of content can include:</a:t>
            </a:r>
            <a:endParaRPr/>
          </a:p>
          <a:p>
            <a:pPr indent="0" lvl="0" marL="0" rtl="0" algn="l">
              <a:lnSpc>
                <a:spcPct val="100000"/>
              </a:lnSpc>
              <a:spcBef>
                <a:spcPts val="0"/>
              </a:spcBef>
              <a:spcAft>
                <a:spcPts val="0"/>
              </a:spcAft>
              <a:buClr>
                <a:schemeClr val="dk1"/>
              </a:buClr>
              <a:buSzPts val="1100"/>
              <a:buFont typeface="Arial"/>
              <a:buNone/>
            </a:pPr>
            <a:r>
              <a:rPr lang="en-GB"/>
              <a:t>• Blog posts</a:t>
            </a:r>
            <a:endParaRPr/>
          </a:p>
          <a:p>
            <a:pPr indent="0" lvl="0" marL="0" rtl="0" algn="l">
              <a:lnSpc>
                <a:spcPct val="100000"/>
              </a:lnSpc>
              <a:spcBef>
                <a:spcPts val="0"/>
              </a:spcBef>
              <a:spcAft>
                <a:spcPts val="0"/>
              </a:spcAft>
              <a:buClr>
                <a:schemeClr val="dk1"/>
              </a:buClr>
              <a:buSzPts val="1100"/>
              <a:buFont typeface="Arial"/>
              <a:buNone/>
            </a:pPr>
            <a:r>
              <a:rPr lang="en-GB"/>
              <a:t>• Whitepapers</a:t>
            </a:r>
            <a:endParaRPr/>
          </a:p>
          <a:p>
            <a:pPr indent="0" lvl="0" marL="0" rtl="0" algn="l">
              <a:lnSpc>
                <a:spcPct val="100000"/>
              </a:lnSpc>
              <a:spcBef>
                <a:spcPts val="0"/>
              </a:spcBef>
              <a:spcAft>
                <a:spcPts val="0"/>
              </a:spcAft>
              <a:buClr>
                <a:schemeClr val="dk1"/>
              </a:buClr>
              <a:buSzPts val="1100"/>
              <a:buFont typeface="Arial"/>
              <a:buNone/>
            </a:pPr>
            <a:r>
              <a:rPr lang="en-GB"/>
              <a:t>• eBooks</a:t>
            </a:r>
            <a:endParaRPr/>
          </a:p>
          <a:p>
            <a:pPr indent="0" lvl="0" marL="0" rtl="0" algn="l">
              <a:lnSpc>
                <a:spcPct val="100000"/>
              </a:lnSpc>
              <a:spcBef>
                <a:spcPts val="0"/>
              </a:spcBef>
              <a:spcAft>
                <a:spcPts val="0"/>
              </a:spcAft>
              <a:buClr>
                <a:schemeClr val="dk1"/>
              </a:buClr>
              <a:buSzPts val="1100"/>
              <a:buFont typeface="Arial"/>
              <a:buNone/>
            </a:pPr>
            <a:r>
              <a:rPr lang="en-GB"/>
              <a:t>• Videos</a:t>
            </a:r>
            <a:endParaRPr/>
          </a:p>
          <a:p>
            <a:pPr indent="0" lvl="0" marL="0" rtl="0" algn="l">
              <a:lnSpc>
                <a:spcPct val="100000"/>
              </a:lnSpc>
              <a:spcBef>
                <a:spcPts val="0"/>
              </a:spcBef>
              <a:spcAft>
                <a:spcPts val="0"/>
              </a:spcAft>
              <a:buClr>
                <a:schemeClr val="dk1"/>
              </a:buClr>
              <a:buSzPts val="1100"/>
              <a:buFont typeface="Arial"/>
              <a:buNone/>
            </a:pPr>
            <a:r>
              <a:rPr lang="en-GB"/>
              <a:t>• Webinars</a:t>
            </a:r>
            <a:endParaRPr/>
          </a:p>
          <a:p>
            <a:pPr indent="0" lvl="0" marL="0" rtl="0" algn="l">
              <a:lnSpc>
                <a:spcPct val="100000"/>
              </a:lnSpc>
              <a:spcBef>
                <a:spcPts val="0"/>
              </a:spcBef>
              <a:spcAft>
                <a:spcPts val="0"/>
              </a:spcAft>
              <a:buClr>
                <a:schemeClr val="dk1"/>
              </a:buClr>
              <a:buSzPts val="1100"/>
              <a:buFont typeface="Arial"/>
              <a:buNone/>
            </a:pPr>
            <a:r>
              <a:rPr lang="en-GB"/>
              <a:t>• Podcasts</a:t>
            </a:r>
            <a:endParaRPr/>
          </a:p>
          <a:p>
            <a:pPr indent="0" lvl="0" marL="0" rtl="0" algn="l">
              <a:lnSpc>
                <a:spcPct val="100000"/>
              </a:lnSpc>
              <a:spcBef>
                <a:spcPts val="0"/>
              </a:spcBef>
              <a:spcAft>
                <a:spcPts val="0"/>
              </a:spcAft>
              <a:buClr>
                <a:schemeClr val="dk1"/>
              </a:buClr>
              <a:buSzPts val="1100"/>
              <a:buFont typeface="Arial"/>
              <a:buNone/>
            </a:pPr>
            <a:r>
              <a:rPr lang="en-GB"/>
              <a:t>• Slides/Power points</a:t>
            </a:r>
            <a:endParaRPr/>
          </a:p>
          <a:p>
            <a:pPr indent="0" lvl="0" marL="0" rtl="0" algn="l">
              <a:lnSpc>
                <a:spcPct val="100000"/>
              </a:lnSpc>
              <a:spcBef>
                <a:spcPts val="0"/>
              </a:spcBef>
              <a:spcAft>
                <a:spcPts val="0"/>
              </a:spcAft>
              <a:buClr>
                <a:schemeClr val="dk1"/>
              </a:buClr>
              <a:buSzPts val="1100"/>
              <a:buFont typeface="Arial"/>
              <a:buNone/>
            </a:pPr>
            <a:r>
              <a:rPr lang="en-GB"/>
              <a:t>• Visual content</a:t>
            </a:r>
            <a:endParaRPr/>
          </a:p>
          <a:p>
            <a:pPr indent="0" lvl="0" marL="0" rtl="0" algn="l">
              <a:lnSpc>
                <a:spcPct val="100000"/>
              </a:lnSpc>
              <a:spcBef>
                <a:spcPts val="0"/>
              </a:spcBef>
              <a:spcAft>
                <a:spcPts val="0"/>
              </a:spcAft>
              <a:buClr>
                <a:schemeClr val="dk1"/>
              </a:buClr>
              <a:buSzPts val="1100"/>
              <a:buFont typeface="Arial"/>
              <a:buNone/>
            </a:pPr>
            <a:r>
              <a:rPr lang="en-GB"/>
              <a:t>• FAQs</a:t>
            </a:r>
            <a:endParaRPr/>
          </a:p>
          <a:p>
            <a:pPr indent="0" lvl="0" marL="0" rtl="0" algn="l">
              <a:lnSpc>
                <a:spcPct val="100000"/>
              </a:lnSpc>
              <a:spcBef>
                <a:spcPts val="0"/>
              </a:spcBef>
              <a:spcAft>
                <a:spcPts val="0"/>
              </a:spcAft>
              <a:buClr>
                <a:schemeClr val="dk1"/>
              </a:buClr>
              <a:buSzPts val="1100"/>
              <a:buFont typeface="Arial"/>
              <a:buNone/>
            </a:pPr>
            <a:r>
              <a:rPr lang="en-GB"/>
              <a:t>• Feature articles</a:t>
            </a:r>
            <a:endParaRPr/>
          </a:p>
          <a:p>
            <a:pPr indent="0" lvl="0" marL="0" rtl="0" algn="l">
              <a:lnSpc>
                <a:spcPct val="100000"/>
              </a:lnSpc>
              <a:spcBef>
                <a:spcPts val="0"/>
              </a:spcBef>
              <a:spcAft>
                <a:spcPts val="0"/>
              </a:spcAft>
              <a:buClr>
                <a:schemeClr val="dk1"/>
              </a:buClr>
              <a:buSzPts val="1100"/>
              <a:buFont typeface="Arial"/>
              <a:buNone/>
            </a:pPr>
            <a:r>
              <a:rPr lang="en-GB"/>
              <a:t>• Press releases</a:t>
            </a:r>
            <a:endParaRPr/>
          </a:p>
          <a:p>
            <a:pPr indent="0" lvl="0" marL="0" rtl="0" algn="l">
              <a:lnSpc>
                <a:spcPct val="100000"/>
              </a:lnSpc>
              <a:spcBef>
                <a:spcPts val="0"/>
              </a:spcBef>
              <a:spcAft>
                <a:spcPts val="0"/>
              </a:spcAft>
              <a:buClr>
                <a:schemeClr val="dk1"/>
              </a:buClr>
              <a:buSzPts val="1100"/>
              <a:buFont typeface="Arial"/>
              <a:buNone/>
            </a:pPr>
            <a:r>
              <a:rPr lang="en-GB"/>
              <a:t>• News</a:t>
            </a:r>
            <a:endParaRPr/>
          </a:p>
          <a:p>
            <a:pPr indent="0" lvl="0" marL="0" rtl="0" algn="l">
              <a:lnSpc>
                <a:spcPct val="100000"/>
              </a:lnSpc>
              <a:spcBef>
                <a:spcPts val="0"/>
              </a:spcBef>
              <a:spcAft>
                <a:spcPts val="0"/>
              </a:spcAft>
              <a:buClr>
                <a:schemeClr val="dk1"/>
              </a:buClr>
              <a:buSzPts val="1100"/>
              <a:buFont typeface="Arial"/>
              <a:buNone/>
            </a:pPr>
            <a:r>
              <a:rPr lang="en-GB"/>
              <a:t>• Case studies</a:t>
            </a:r>
            <a:endParaRPr/>
          </a:p>
          <a:p>
            <a:pPr indent="0" lvl="0" marL="0" rtl="0" algn="l">
              <a:lnSpc>
                <a:spcPct val="100000"/>
              </a:lnSpc>
              <a:spcBef>
                <a:spcPts val="0"/>
              </a:spcBef>
              <a:spcAft>
                <a:spcPts val="0"/>
              </a:spcAft>
              <a:buClr>
                <a:schemeClr val="dk1"/>
              </a:buClr>
              <a:buSzPts val="1100"/>
              <a:buFont typeface="Arial"/>
              <a:buNone/>
            </a:pPr>
            <a:r>
              <a:rPr lang="en-GB"/>
              <a:t>• Buyer guides. Once you've located their content, you can determine the quality, and most importantly you can see how it compares to yours. Be sure that you look for how frequently they are blogging, adding, and updating new content, as well as what topics are they frequently discussing. Once you know what type of content and the quality of the content your competitors are publishing, it gives you a better perspective of where you need to put in more effort and resources. If your competitors tend to blog three times a week compared to your one article every two weeks, it will be beneficial for your company to start generating more traffic to your site by blogging more frequently about relevant topics. Don't just blog because you want to add more content, it won't generate more traffic if the content your adding isn't remarkable.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3. Analyse Their SEO Structure</a:t>
            </a:r>
            <a:endParaRPr/>
          </a:p>
          <a:p>
            <a:pPr indent="0" lvl="0" marL="0" rtl="0" algn="l">
              <a:lnSpc>
                <a:spcPct val="100000"/>
              </a:lnSpc>
              <a:spcBef>
                <a:spcPts val="0"/>
              </a:spcBef>
              <a:spcAft>
                <a:spcPts val="0"/>
              </a:spcAft>
              <a:buClr>
                <a:schemeClr val="dk1"/>
              </a:buClr>
              <a:buSzPts val="1100"/>
              <a:buFont typeface="Arial"/>
              <a:buNone/>
            </a:pPr>
            <a:r>
              <a:rPr lang="en-GB"/>
              <a:t>Though your competitors have the same type of content, and they update it just as frequently, and have awesome quality, the one thing that they will be doing differently from you is the Structure of SEO. If your company has a blog, you know how important your SEO structure is. While conducting a competitive analysis on the type of content your competitors are generating, it is also beneficial to check out the SEO structure of that content. Not only should you check the SEO structure of the content but also what types of keywords your competitors are utilizing. When trying to rank for specific keywords, rather than looking for keywords that have high search volumes, look for keywords that have lower search volumes, these types of keywords tend to be long-tail keywords making the keyword more specific. Also by looking at your competitors keywords, you can generate a list of additional keywords that you can start to target.</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4. Look at their Social Media Integration</a:t>
            </a:r>
            <a:endParaRPr/>
          </a:p>
          <a:p>
            <a:pPr indent="0" lvl="0" marL="0" rtl="0" algn="l">
              <a:lnSpc>
                <a:spcPct val="100000"/>
              </a:lnSpc>
              <a:spcBef>
                <a:spcPts val="0"/>
              </a:spcBef>
              <a:spcAft>
                <a:spcPts val="0"/>
              </a:spcAft>
              <a:buClr>
                <a:schemeClr val="dk1"/>
              </a:buClr>
              <a:buSzPts val="1100"/>
              <a:buFont typeface="Arial"/>
              <a:buNone/>
            </a:pPr>
            <a:r>
              <a:rPr lang="en-GB"/>
              <a:t>A company's presence on social media is becoming increasingly important everyday and every company is utilizing each platform differently. Social media networks are a great way for companies to interact with users. The next step of your competitive analysis should be to determine how your competitors are using social media and integrating it into their marketing. Not only is it important to see if your competitors can be found on social media platforms, but you also want to see how effectively they're using their profiles. Try to find answers to the following questions.</a:t>
            </a:r>
            <a:endParaRPr/>
          </a:p>
          <a:p>
            <a:pPr indent="0" lvl="0" marL="0" rtl="0" algn="l">
              <a:lnSpc>
                <a:spcPct val="100000"/>
              </a:lnSpc>
              <a:spcBef>
                <a:spcPts val="0"/>
              </a:spcBef>
              <a:spcAft>
                <a:spcPts val="0"/>
              </a:spcAft>
              <a:buClr>
                <a:schemeClr val="dk1"/>
              </a:buClr>
              <a:buSzPts val="1100"/>
              <a:buFont typeface="Arial"/>
              <a:buNone/>
            </a:pPr>
            <a:r>
              <a:rPr lang="en-GB"/>
              <a:t>• What type of information are they posting?</a:t>
            </a:r>
            <a:endParaRPr/>
          </a:p>
          <a:p>
            <a:pPr indent="0" lvl="0" marL="0" rtl="0" algn="l">
              <a:lnSpc>
                <a:spcPct val="100000"/>
              </a:lnSpc>
              <a:spcBef>
                <a:spcPts val="0"/>
              </a:spcBef>
              <a:spcAft>
                <a:spcPts val="0"/>
              </a:spcAft>
              <a:buClr>
                <a:schemeClr val="dk1"/>
              </a:buClr>
              <a:buSzPts val="1100"/>
              <a:buFont typeface="Arial"/>
              <a:buNone/>
            </a:pPr>
            <a:r>
              <a:rPr lang="en-GB"/>
              <a:t>• Do they ever post?</a:t>
            </a:r>
            <a:endParaRPr/>
          </a:p>
          <a:p>
            <a:pPr indent="0" lvl="0" marL="0" rtl="0" algn="l">
              <a:lnSpc>
                <a:spcPct val="100000"/>
              </a:lnSpc>
              <a:spcBef>
                <a:spcPts val="0"/>
              </a:spcBef>
              <a:spcAft>
                <a:spcPts val="0"/>
              </a:spcAft>
              <a:buClr>
                <a:schemeClr val="dk1"/>
              </a:buClr>
              <a:buSzPts val="1100"/>
              <a:buFont typeface="Arial"/>
              <a:buNone/>
            </a:pPr>
            <a:r>
              <a:rPr lang="en-GB"/>
              <a:t>• Are people following them?</a:t>
            </a:r>
            <a:endParaRPr/>
          </a:p>
          <a:p>
            <a:pPr indent="0" lvl="0" marL="0" rtl="0" algn="l">
              <a:lnSpc>
                <a:spcPct val="100000"/>
              </a:lnSpc>
              <a:spcBef>
                <a:spcPts val="0"/>
              </a:spcBef>
              <a:spcAft>
                <a:spcPts val="0"/>
              </a:spcAft>
              <a:buClr>
                <a:schemeClr val="dk1"/>
              </a:buClr>
              <a:buSzPts val="1100"/>
              <a:buFont typeface="Arial"/>
              <a:buNone/>
            </a:pPr>
            <a:r>
              <a:rPr lang="en-GB"/>
              <a:t>• Do they have cover photos and profile</a:t>
            </a:r>
            <a:endParaRPr/>
          </a:p>
          <a:p>
            <a:pPr indent="0" lvl="0" marL="0" rtl="0" algn="l">
              <a:lnSpc>
                <a:spcPct val="100000"/>
              </a:lnSpc>
              <a:spcBef>
                <a:spcPts val="0"/>
              </a:spcBef>
              <a:spcAft>
                <a:spcPts val="0"/>
              </a:spcAft>
              <a:buClr>
                <a:schemeClr val="dk1"/>
              </a:buClr>
              <a:buSzPts val="1100"/>
              <a:buFont typeface="Arial"/>
              <a:buNone/>
            </a:pPr>
            <a:r>
              <a:rPr lang="en-GB"/>
              <a:t>photos? These are all questions you should be asking yourself when you are checking your competitors profiles. Just because they have a profile does not mean that they are continually updating the pages and adding new content. Maybe a company might not even be a direct competitor, but find a company in your industry that's established and develops great content, learn from key influencers in your industry.</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5. Identify Areas for Improvement</a:t>
            </a:r>
            <a:endParaRPr/>
          </a:p>
          <a:p>
            <a:pPr indent="0" lvl="0" marL="0" rtl="0" algn="l">
              <a:lnSpc>
                <a:spcPct val="100000"/>
              </a:lnSpc>
              <a:spcBef>
                <a:spcPts val="0"/>
              </a:spcBef>
              <a:spcAft>
                <a:spcPts val="0"/>
              </a:spcAft>
              <a:buClr>
                <a:schemeClr val="dk1"/>
              </a:buClr>
              <a:buSzPts val="1100"/>
              <a:buFont typeface="Arial"/>
              <a:buNone/>
            </a:pPr>
            <a:r>
              <a:rPr lang="en-GB"/>
              <a:t>After performing a competitive analysis, you now have a better idea and understanding of what your competitors are doing. Take all the information you gathered about each competitor and identify particular areas that need improvement. After looking at your competitors, you will find at least one thing you need to improve on. Not only will you be able to identify key areas that you can improve upon in regards to your content creation, search engine optimization, and social media engagement, but you can also help establish your company's presence with potential customers, blog readers/subscribers, and social media users.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BUSINESS BLOG – WHAT IS IT?  </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A business blog (b-blog) is a blog of published, informal online articles that are either included in a company's internal communications system (intranet) or posted on the Internet for the public to read. A business blog may also be referred to as a corporate blog or corporate Web log.</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t/>
            </a:r>
            <a:endParaRPr sz="1200">
              <a:solidFill>
                <a:schemeClr val="dk1"/>
              </a:solidFill>
            </a:endParaRPr>
          </a:p>
          <a:p>
            <a:pPr indent="0" lvl="0" marL="0" marR="2478024" rtl="0" algn="l">
              <a:lnSpc>
                <a:spcPct val="115000"/>
              </a:lnSpc>
              <a:spcBef>
                <a:spcPts val="1080"/>
              </a:spcBef>
              <a:spcAft>
                <a:spcPts val="0"/>
              </a:spcAft>
              <a:buSzPts val="1100"/>
              <a:buNone/>
            </a:pPr>
            <a:r>
              <a:t/>
            </a:r>
            <a:endParaRPr sz="12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TYPES OF BUSINESS BLOG</a:t>
            </a:r>
            <a:endParaRPr/>
          </a:p>
          <a:p>
            <a:pPr indent="0" lvl="0" marL="0" rtl="0" algn="l">
              <a:lnSpc>
                <a:spcPct val="100000"/>
              </a:lnSpc>
              <a:spcBef>
                <a:spcPts val="0"/>
              </a:spcBef>
              <a:spcAft>
                <a:spcPts val="0"/>
              </a:spcAft>
              <a:buClr>
                <a:schemeClr val="dk1"/>
              </a:buClr>
              <a:buSzPts val="1100"/>
              <a:buFont typeface="Arial"/>
              <a:buNone/>
            </a:pPr>
            <a:r>
              <a:rPr lang="en-GB"/>
              <a:t>There are generally five major types of b- blogs to choose from:-</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1. Senior Leadership, Founder, CEO</a:t>
            </a:r>
            <a:endParaRPr/>
          </a:p>
          <a:p>
            <a:pPr indent="0" lvl="0" marL="0" rtl="0" algn="l">
              <a:lnSpc>
                <a:spcPct val="100000"/>
              </a:lnSpc>
              <a:spcBef>
                <a:spcPts val="0"/>
              </a:spcBef>
              <a:spcAft>
                <a:spcPts val="0"/>
              </a:spcAft>
              <a:buClr>
                <a:schemeClr val="dk1"/>
              </a:buClr>
              <a:buSzPts val="1100"/>
              <a:buFont typeface="Arial"/>
              <a:buNone/>
            </a:pPr>
            <a:r>
              <a:rPr lang="en-GB"/>
              <a:t>This one is obvious because it’s a blog where the CEO/Founder of the organization is providing most of the perspective and voice for the blog and the company. Perhaps it’s other senior leaders within their own area of expertise or role and responsibility. But the point is that it’s coming from the top and these blogs can get a lot of traction and have a very large impact since it’s coming from a source of significant influence in the company. This is a powerful perspective to consider. The challenge is that the leader of the company may not have enough time to blog consistently or regularly and that can really hurt the blogs potential.</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2. General Company Blog, Multi-Author</a:t>
            </a:r>
            <a:endParaRPr/>
          </a:p>
          <a:p>
            <a:pPr indent="0" lvl="0" marL="0" rtl="0" algn="l">
              <a:lnSpc>
                <a:spcPct val="100000"/>
              </a:lnSpc>
              <a:spcBef>
                <a:spcPts val="0"/>
              </a:spcBef>
              <a:spcAft>
                <a:spcPts val="0"/>
              </a:spcAft>
              <a:buClr>
                <a:schemeClr val="dk1"/>
              </a:buClr>
              <a:buSzPts val="1100"/>
              <a:buFont typeface="Arial"/>
              <a:buNone/>
            </a:pPr>
            <a:r>
              <a:rPr lang="en-GB"/>
              <a:t>This is the next most typical type of blog where you have one general blog where one or more authors contribute. Sometimes these are full-time roles within the company or a rotating publishing schedule from key influencers within the organization (or those that can simply blog and write well). This can be good to help provide a well-rounded perspective of the business as a whole and help pass the responsibility around so that no one person is at fault for not publishing consistently. This works really well for smaller organizations that have only a few people on staff but it can also work well for larger ones as well.</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3. Specific Team or Department Blog</a:t>
            </a:r>
            <a:endParaRPr/>
          </a:p>
          <a:p>
            <a:pPr indent="0" lvl="0" marL="0" rtl="0" algn="l">
              <a:lnSpc>
                <a:spcPct val="100000"/>
              </a:lnSpc>
              <a:spcBef>
                <a:spcPts val="0"/>
              </a:spcBef>
              <a:spcAft>
                <a:spcPts val="0"/>
              </a:spcAft>
              <a:buClr>
                <a:schemeClr val="dk1"/>
              </a:buClr>
              <a:buSzPts val="1100"/>
              <a:buFont typeface="Arial"/>
              <a:buNone/>
            </a:pPr>
            <a:r>
              <a:rPr lang="en-GB"/>
              <a:t>Your organization may be large enough to have department specific blogs that focus their content on what that specific department is responsible for. Examples would include the Information Technology (IT) team having a blog sharing their thoughts on infrastructure and database management or the software development team being honest about their approach and struggles with shipping their product. Perhaps it’s even the HR department sharing their solutions of hiring well or the customer service organization engaging in the conversation and even taking help requests from the comment layer. All these can be included in the specific team or department type.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4. Product, Service, Marketing Blog</a:t>
            </a:r>
            <a:endParaRPr/>
          </a:p>
          <a:p>
            <a:pPr indent="0" lvl="0" marL="0" rtl="0" algn="l">
              <a:lnSpc>
                <a:spcPct val="100000"/>
              </a:lnSpc>
              <a:spcBef>
                <a:spcPts val="0"/>
              </a:spcBef>
              <a:spcAft>
                <a:spcPts val="0"/>
              </a:spcAft>
              <a:buClr>
                <a:schemeClr val="dk1"/>
              </a:buClr>
              <a:buSzPts val="1100"/>
              <a:buFont typeface="Arial"/>
              <a:buNone/>
            </a:pPr>
            <a:r>
              <a:rPr lang="en-GB"/>
              <a:t>Most businesses would take this type and roll it into one of the other types as a subtype but the better business blogs, strategically focus their content on talking about one of their products, most likely their flagship product, and making that the blog channel that becomes marquee. For example, if your entire business is centred around a specific web application then having a blog that’s dedicated to sharing the details of the product, the team behind it, the challenges, the updates, the “behind the scenes” look would be pretty neat. A lot of great business blogs take this strategy and work in soft-marketing approaches to entice new customers.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5. Employee Blog</a:t>
            </a:r>
            <a:endParaRPr/>
          </a:p>
          <a:p>
            <a:pPr indent="0" lvl="0" marL="0" rtl="0" algn="l">
              <a:lnSpc>
                <a:spcPct val="100000"/>
              </a:lnSpc>
              <a:spcBef>
                <a:spcPts val="0"/>
              </a:spcBef>
              <a:spcAft>
                <a:spcPts val="0"/>
              </a:spcAft>
              <a:buClr>
                <a:schemeClr val="dk1"/>
              </a:buClr>
              <a:buSzPts val="1100"/>
              <a:buFont typeface="Arial"/>
              <a:buNone/>
            </a:pPr>
            <a:r>
              <a:rPr lang="en-GB"/>
              <a:t>Finally, the last type of business blog would be a specific employee blog or perhaps a network of employee blogs that are powered by individual employees. Perhaps it’s a blog that is company branded or perhaps it’s their independent blog that just becomes the “voice” for the business. In either case this can work well if the employee understands their responsibility to the organization as a whole and that the specific expectations are laid out.</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1" name="Google Shape;15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WAYS TO CREATE A SUCCESSFUL BLOG </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Using a blog for your business website can be a great way to connect with customers and strengthen your brand. Here are some top tips for writing and building a successful business blog:</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Write for your customers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Plan your content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Create valuable content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Frequency is important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Make your blog shareable</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Word Count is important.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Interaction is vital</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Measure Your Blog’s Performance</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Post 3-5 times per week</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Share a minimum of 2 blog posts per week on brand-owned social networks.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Vary blog post formats by incorporating short videos, photos, and podcasts into content mix.</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Include subtle calls to action and links to demo sign-up and/or product overview pages within each blog post.</a:t>
            </a:r>
            <a:endParaRPr sz="1200">
              <a:solidFill>
                <a:schemeClr val="dk1"/>
              </a:solidFill>
            </a:endParaRPr>
          </a:p>
          <a:p>
            <a:pPr indent="350520" lvl="0" marL="0" marR="2484120" rtl="0" algn="just">
              <a:lnSpc>
                <a:spcPct val="115000"/>
              </a:lnSpc>
              <a:spcBef>
                <a:spcPts val="312"/>
              </a:spcBef>
              <a:spcAft>
                <a:spcPts val="0"/>
              </a:spcAft>
              <a:buSzPts val="1100"/>
              <a:buNone/>
            </a:pPr>
            <a:r>
              <a:t/>
            </a:r>
            <a:endParaRPr sz="1200">
              <a:solidFill>
                <a:schemeClr val="dk1"/>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PERFECT BUSINESS BLOG POST PLAN </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Choose a topic that has undeniable value. Recreational bloggers can write about whatever they’d like. Business bloggers should be more strategic about topics. The best priorities for topics are: First, topics that benefit existing customers/clients. Second, topics that benefit your target audience. Last, topics that can feature industry influencers.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t/>
            </a:r>
            <a:endParaRPr sz="1200">
              <a:solidFill>
                <a:schemeClr val="dk1"/>
              </a:solidFill>
            </a:endParaRPr>
          </a:p>
          <a:p>
            <a:pPr indent="350520" lvl="0" marL="0" marR="2484120" rtl="0" algn="just">
              <a:lnSpc>
                <a:spcPct val="115000"/>
              </a:lnSpc>
              <a:spcBef>
                <a:spcPts val="312"/>
              </a:spcBef>
              <a:spcAft>
                <a:spcPts val="0"/>
              </a:spcAft>
              <a:buSzPts val="1100"/>
              <a:buNone/>
            </a:pPr>
            <a:r>
              <a:t/>
            </a:r>
            <a:endParaRPr sz="1200">
              <a:solidFill>
                <a:schemeClr val="dk1"/>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6" name="Google Shape;166;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TIPS TO WRITE BUSINESS BLOG  </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Business blogging is a journey, not a destination. As a communications tool, it has the ability to contribute to thought leadership, lead generation, customer service, recruiting and many other business goals. Here are some tips for writing the Perfect Business Blog Post.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Write What Your Audience Wants.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Create High-Value Content.</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Make Content Easy to Read with Subheadings.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Write in Short Sentences and Paragraphs.</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Incorporate outside data for authenticity.</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Ditch The Corporate Jargon</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Outline Your Blog</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Use Your Clients For Inspiration</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Stick To A Publishing Schedule</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rPr lang="en-GB" sz="1200">
                <a:solidFill>
                  <a:schemeClr val="dk1"/>
                </a:solidFill>
              </a:rPr>
              <a:t>• Conduct Interviews On Your Blog’s Topic Using the above tips you can write a perfect business blog.</a:t>
            </a:r>
            <a:endParaRPr sz="1200">
              <a:solidFill>
                <a:schemeClr val="dk1"/>
              </a:solidFill>
            </a:endParaRPr>
          </a:p>
          <a:p>
            <a:pPr indent="350520" lvl="0" marL="0" marR="2484120" rtl="0" algn="just">
              <a:lnSpc>
                <a:spcPct val="115000"/>
              </a:lnSpc>
              <a:spcBef>
                <a:spcPts val="312"/>
              </a:spcBef>
              <a:spcAft>
                <a:spcPts val="0"/>
              </a:spcAft>
              <a:buClr>
                <a:schemeClr val="dk1"/>
              </a:buClr>
              <a:buSzPts val="1100"/>
              <a:buFont typeface="Arial"/>
              <a:buNone/>
            </a:pPr>
            <a:r>
              <a:t/>
            </a:r>
            <a:endParaRPr sz="1200">
              <a:solidFill>
                <a:schemeClr val="dk1"/>
              </a:solidFill>
            </a:endParaRPr>
          </a:p>
          <a:p>
            <a:pPr indent="350520" lvl="0" marL="0" marR="2484120" rtl="0" algn="just">
              <a:lnSpc>
                <a:spcPct val="115000"/>
              </a:lnSpc>
              <a:spcBef>
                <a:spcPts val="312"/>
              </a:spcBef>
              <a:spcAft>
                <a:spcPts val="0"/>
              </a:spcAft>
              <a:buSzPts val="1100"/>
              <a:buNone/>
            </a:pPr>
            <a:r>
              <a:t/>
            </a:r>
            <a:endParaRPr sz="1200">
              <a:solidFill>
                <a:schemeClr val="dk1"/>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1200">
                <a:solidFill>
                  <a:schemeClr val="dk1"/>
                </a:solidFill>
              </a:rPr>
              <a:t>ESSENTIAL ELEMENTS OF A BUSINESS BLOG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The following are the Essential elements of any blog post.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1. Headline: The six words that count most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2. Storytelling hook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3. Fewer characters per line at first</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 4. Featured image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5. Subheads for scanning </a:t>
            </a:r>
            <a:endParaRPr sz="1200">
              <a:solidFill>
                <a:schemeClr val="dk1"/>
              </a:solidFill>
            </a:endParaRPr>
          </a:p>
          <a:p>
            <a:pPr indent="0" lvl="0" marL="0" rtl="0" algn="l">
              <a:lnSpc>
                <a:spcPct val="100000"/>
              </a:lnSpc>
              <a:spcBef>
                <a:spcPts val="800"/>
              </a:spcBef>
              <a:spcAft>
                <a:spcPts val="0"/>
              </a:spcAft>
              <a:buSzPts val="1100"/>
              <a:buNone/>
            </a:pPr>
            <a:r>
              <a:rPr lang="en-GB" sz="1200">
                <a:solidFill>
                  <a:schemeClr val="dk1"/>
                </a:solidFill>
              </a:rPr>
              <a:t>6. Content and the 1,500-word sweet spot </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7. Sound Bites for sharing. In the above mentioned elements 80% of people read only the Headlines, which reveals the importance of a catchy headline because people decide whether to read the blog or not based on the Headline. Ultimate Headline Formula To write a perfect headline it is important to note the following formula</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NUMBER + ADJECTIVE + KEYWORD + RATIONALE + PROMISE = THE ULTIMATE HEADLINE.</a:t>
            </a:r>
            <a:endParaRPr sz="1200">
              <a:solidFill>
                <a:schemeClr val="dk1"/>
              </a:solidFill>
            </a:endParaRPr>
          </a:p>
          <a:p>
            <a:pPr indent="0" lvl="0" marL="0" rtl="0" algn="l">
              <a:lnSpc>
                <a:spcPct val="100000"/>
              </a:lnSpc>
              <a:spcBef>
                <a:spcPts val="800"/>
              </a:spcBef>
              <a:spcAft>
                <a:spcPts val="800"/>
              </a:spcAft>
              <a:buSzPts val="1100"/>
              <a:buNone/>
            </a:pPr>
            <a:r>
              <a:t/>
            </a:r>
            <a:endParaRPr sz="1200">
              <a:solidFill>
                <a:schemeClr val="dk1"/>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sz="1200">
                <a:solidFill>
                  <a:schemeClr val="dk1"/>
                </a:solidFill>
              </a:rPr>
              <a:t>BENEFITS OF BUSINESS BLOGGING</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The following are the benefits of blogging for a business:</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 It helps to drive traffic to your website.</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 It helps convert that traffic into leads.</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 Connects people to your brand.</a:t>
            </a:r>
            <a:endParaRPr sz="1200">
              <a:solidFill>
                <a:schemeClr val="dk1"/>
              </a:solidFill>
            </a:endParaRPr>
          </a:p>
          <a:p>
            <a:pPr indent="0" lvl="0" marL="0" rtl="0" algn="l">
              <a:lnSpc>
                <a:spcPct val="100000"/>
              </a:lnSpc>
              <a:spcBef>
                <a:spcPts val="800"/>
              </a:spcBef>
              <a:spcAft>
                <a:spcPts val="0"/>
              </a:spcAft>
              <a:buClr>
                <a:schemeClr val="dk1"/>
              </a:buClr>
              <a:buSzPts val="1100"/>
              <a:buFont typeface="Arial"/>
              <a:buNone/>
            </a:pPr>
            <a:r>
              <a:rPr lang="en-GB" sz="1200">
                <a:solidFill>
                  <a:schemeClr val="dk1"/>
                </a:solidFill>
              </a:rPr>
              <a:t>• Increases your SEO rankings.</a:t>
            </a:r>
            <a:endParaRPr sz="1200">
              <a:solidFill>
                <a:schemeClr val="dk1"/>
              </a:solidFill>
            </a:endParaRPr>
          </a:p>
          <a:p>
            <a:pPr indent="0" lvl="0" marL="0" rtl="0" algn="l">
              <a:lnSpc>
                <a:spcPct val="100000"/>
              </a:lnSpc>
              <a:spcBef>
                <a:spcPts val="800"/>
              </a:spcBef>
              <a:spcAft>
                <a:spcPts val="800"/>
              </a:spcAft>
              <a:buSzPts val="1100"/>
              <a:buNone/>
            </a:pPr>
            <a:r>
              <a:rPr lang="en-GB" sz="1200">
                <a:solidFill>
                  <a:schemeClr val="dk1"/>
                </a:solidFill>
              </a:rPr>
              <a:t>• Establishes you as an industry leader. Therefore Business Blogging is a perfect place to excel on online platforms.</a:t>
            </a:r>
            <a:endParaRPr sz="1200">
              <a:solidFill>
                <a:schemeClr val="dk1"/>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20:notes"/>
          <p:cNvSpPr/>
          <p:nvPr>
            <p:ph idx="2" type="sldImg"/>
          </p:nvPr>
        </p:nvSpPr>
        <p:spPr>
          <a:xfrm>
            <a:off x="685800" y="1143000"/>
            <a:ext cx="5484813" cy="30861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89" name="Google Shape;189;p20:notes"/>
          <p:cNvSpPr txBox="1"/>
          <p:nvPr>
            <p:ph idx="1" type="body"/>
          </p:nvPr>
        </p:nvSpPr>
        <p:spPr>
          <a:xfrm>
            <a:off x="685800" y="4400640"/>
            <a:ext cx="5486040" cy="3600360"/>
          </a:xfrm>
          <a:prstGeom prst="rect">
            <a:avLst/>
          </a:prstGeom>
          <a:noFill/>
          <a:ln>
            <a:noFill/>
          </a:ln>
        </p:spPr>
        <p:txBody>
          <a:bodyPr anchorCtr="0" anchor="t" bIns="0" lIns="0" spcFirstLastPara="1" rIns="0" wrap="square" tIns="0">
            <a:noAutofit/>
          </a:bodyPr>
          <a:lstStyle/>
          <a:p>
            <a:pPr indent="0" lvl="0" marL="0" rtl="0" algn="l">
              <a:lnSpc>
                <a:spcPct val="100000"/>
              </a:lnSpc>
              <a:spcBef>
                <a:spcPts val="0"/>
              </a:spcBef>
              <a:spcAft>
                <a:spcPts val="0"/>
              </a:spcAft>
              <a:buSzPts val="1100"/>
              <a:buNone/>
            </a:pPr>
            <a:r>
              <a:t/>
            </a:r>
            <a:endParaRPr b="0" sz="1200" strike="noStrike"/>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6" name="Google Shape;196;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3" name="Google Shape;7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This is the template for slides with only an image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9" name="Google Shape;7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BRAND MESSAGE – HOW TO CREATE?  </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Brand messaging refers to the underlying value proposition conveyed and language used in your content. It’s what makes buyers relate to your brand by inspiring them, persuading them, motivating them, and ultimately making them want to buy your product.</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rPr lang="en-GB" sz="1200">
                <a:solidFill>
                  <a:schemeClr val="dk1"/>
                </a:solidFill>
              </a:rPr>
              <a:t>Here are a few examples of brand messaging you may recognize, in the form of slogans: Product positioning, key benefits, brand pillars, value proposition, audience, and tone are just a few items that need to be taken into consideration. Together, these elements combine to create a full messaging framework that can guide your marketing across every piece of content and every channel. Everything you create, both internally and externally, should be able to map back to this messaging. First it is essential to start looking at your brand from the following three different angles.</a:t>
            </a:r>
            <a:endParaRPr sz="1200">
              <a:solidFill>
                <a:schemeClr val="dk1"/>
              </a:solidFill>
            </a:endParaRPr>
          </a:p>
          <a:p>
            <a:pPr indent="0" lvl="0" marL="0" marR="2478024" rtl="0" algn="l">
              <a:lnSpc>
                <a:spcPct val="115000"/>
              </a:lnSpc>
              <a:spcBef>
                <a:spcPts val="1080"/>
              </a:spcBef>
              <a:spcAft>
                <a:spcPts val="0"/>
              </a:spcAft>
              <a:buClr>
                <a:schemeClr val="dk1"/>
              </a:buClr>
              <a:buSzPts val="1100"/>
              <a:buFont typeface="Arial"/>
              <a:buNone/>
            </a:pPr>
            <a:r>
              <a:t/>
            </a:r>
            <a:endParaRPr sz="1200">
              <a:solidFill>
                <a:schemeClr val="dk1"/>
              </a:solidFill>
            </a:endParaRPr>
          </a:p>
          <a:p>
            <a:pPr indent="0" lvl="0" marL="0" marR="2478024" rtl="0" algn="l">
              <a:lnSpc>
                <a:spcPct val="115000"/>
              </a:lnSpc>
              <a:spcBef>
                <a:spcPts val="1080"/>
              </a:spcBef>
              <a:spcAft>
                <a:spcPts val="0"/>
              </a:spcAft>
              <a:buSzPts val="1100"/>
              <a:buNone/>
            </a:pPr>
            <a:r>
              <a:t/>
            </a:r>
            <a:endParaRPr sz="1200">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THREE MAIN ANGLES IN BRAND MESSAGE  </a:t>
            </a:r>
            <a:endParaRPr/>
          </a:p>
          <a:p>
            <a:pPr indent="0" lvl="0" marL="0" rtl="0" algn="l">
              <a:lnSpc>
                <a:spcPct val="100000"/>
              </a:lnSpc>
              <a:spcBef>
                <a:spcPts val="0"/>
              </a:spcBef>
              <a:spcAft>
                <a:spcPts val="0"/>
              </a:spcAft>
              <a:buClr>
                <a:schemeClr val="dk1"/>
              </a:buClr>
              <a:buSzPts val="1100"/>
              <a:buFont typeface="Arial"/>
              <a:buNone/>
            </a:pPr>
            <a:r>
              <a:rPr lang="en-GB"/>
              <a:t>1. The Customer Angle</a:t>
            </a:r>
            <a:endParaRPr/>
          </a:p>
          <a:p>
            <a:pPr indent="0" lvl="0" marL="0" rtl="0" algn="l">
              <a:lnSpc>
                <a:spcPct val="100000"/>
              </a:lnSpc>
              <a:spcBef>
                <a:spcPts val="0"/>
              </a:spcBef>
              <a:spcAft>
                <a:spcPts val="0"/>
              </a:spcAft>
              <a:buClr>
                <a:schemeClr val="dk1"/>
              </a:buClr>
              <a:buSzPts val="1100"/>
              <a:buFont typeface="Arial"/>
              <a:buNone/>
            </a:pPr>
            <a:r>
              <a:rPr lang="en-GB"/>
              <a:t>It gives the answers to the following questions</a:t>
            </a:r>
            <a:endParaRPr/>
          </a:p>
          <a:p>
            <a:pPr indent="0" lvl="0" marL="0" rtl="0" algn="l">
              <a:lnSpc>
                <a:spcPct val="100000"/>
              </a:lnSpc>
              <a:spcBef>
                <a:spcPts val="0"/>
              </a:spcBef>
              <a:spcAft>
                <a:spcPts val="0"/>
              </a:spcAft>
              <a:buClr>
                <a:schemeClr val="dk1"/>
              </a:buClr>
              <a:buSzPts val="1100"/>
              <a:buFont typeface="Arial"/>
              <a:buNone/>
            </a:pPr>
            <a:r>
              <a:rPr lang="en-GB"/>
              <a:t>• What does the customer care about?</a:t>
            </a:r>
            <a:endParaRPr/>
          </a:p>
          <a:p>
            <a:pPr indent="0" lvl="0" marL="0" rtl="0" algn="l">
              <a:lnSpc>
                <a:spcPct val="100000"/>
              </a:lnSpc>
              <a:spcBef>
                <a:spcPts val="0"/>
              </a:spcBef>
              <a:spcAft>
                <a:spcPts val="0"/>
              </a:spcAft>
              <a:buClr>
                <a:schemeClr val="dk1"/>
              </a:buClr>
              <a:buSzPts val="1100"/>
              <a:buFont typeface="Arial"/>
              <a:buNone/>
            </a:pPr>
            <a:r>
              <a:rPr lang="en-GB"/>
              <a:t>• Do you have survey data that can tell you more about their pain points, their favourite product features, and the things that matter to them? Your brand messaging needs to be customer- centric, which means you need to get inside the mind of your audience before you get too far into messaging development exercises.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2. The Internal Angle</a:t>
            </a:r>
            <a:endParaRPr/>
          </a:p>
          <a:p>
            <a:pPr indent="0" lvl="0" marL="0" rtl="0" algn="l">
              <a:lnSpc>
                <a:spcPct val="100000"/>
              </a:lnSpc>
              <a:spcBef>
                <a:spcPts val="0"/>
              </a:spcBef>
              <a:spcAft>
                <a:spcPts val="0"/>
              </a:spcAft>
              <a:buClr>
                <a:schemeClr val="dk1"/>
              </a:buClr>
              <a:buSzPts val="1100"/>
              <a:buFont typeface="Arial"/>
              <a:buNone/>
            </a:pPr>
            <a:r>
              <a:rPr lang="en-GB"/>
              <a:t>Looking at your brand from the inside out answers the following questions.</a:t>
            </a:r>
            <a:endParaRPr/>
          </a:p>
          <a:p>
            <a:pPr indent="0" lvl="0" marL="0" rtl="0" algn="l">
              <a:lnSpc>
                <a:spcPct val="100000"/>
              </a:lnSpc>
              <a:spcBef>
                <a:spcPts val="0"/>
              </a:spcBef>
              <a:spcAft>
                <a:spcPts val="0"/>
              </a:spcAft>
              <a:buClr>
                <a:schemeClr val="dk1"/>
              </a:buClr>
              <a:buSzPts val="1100"/>
              <a:buFont typeface="Arial"/>
              <a:buNone/>
            </a:pPr>
            <a:r>
              <a:rPr lang="en-GB"/>
              <a:t>• What do your sales reps find really resonates during the sales process?</a:t>
            </a:r>
            <a:endParaRPr/>
          </a:p>
          <a:p>
            <a:pPr indent="0" lvl="0" marL="0" rtl="0" algn="l">
              <a:lnSpc>
                <a:spcPct val="100000"/>
              </a:lnSpc>
              <a:spcBef>
                <a:spcPts val="0"/>
              </a:spcBef>
              <a:spcAft>
                <a:spcPts val="0"/>
              </a:spcAft>
              <a:buClr>
                <a:schemeClr val="dk1"/>
              </a:buClr>
              <a:buSzPts val="1100"/>
              <a:buFont typeface="Arial"/>
              <a:buNone/>
            </a:pPr>
            <a:r>
              <a:rPr lang="en-GB"/>
              <a:t>• What is the vision for your brand?</a:t>
            </a:r>
            <a:endParaRPr/>
          </a:p>
          <a:p>
            <a:pPr indent="0" lvl="0" marL="0" rtl="0" algn="l">
              <a:lnSpc>
                <a:spcPct val="100000"/>
              </a:lnSpc>
              <a:spcBef>
                <a:spcPts val="0"/>
              </a:spcBef>
              <a:spcAft>
                <a:spcPts val="0"/>
              </a:spcAft>
              <a:buClr>
                <a:schemeClr val="dk1"/>
              </a:buClr>
              <a:buSzPts val="1100"/>
              <a:buFont typeface="Arial"/>
              <a:buNone/>
            </a:pPr>
            <a:r>
              <a:rPr lang="en-GB"/>
              <a:t>• Where do you see your brand going over the next year?</a:t>
            </a:r>
            <a:endParaRPr/>
          </a:p>
          <a:p>
            <a:pPr indent="0" lvl="0" marL="0" rtl="0" algn="l">
              <a:lnSpc>
                <a:spcPct val="100000"/>
              </a:lnSpc>
              <a:spcBef>
                <a:spcPts val="0"/>
              </a:spcBef>
              <a:spcAft>
                <a:spcPts val="0"/>
              </a:spcAft>
              <a:buClr>
                <a:schemeClr val="dk1"/>
              </a:buClr>
              <a:buSzPts val="1100"/>
              <a:buFont typeface="Arial"/>
              <a:buNone/>
            </a:pPr>
            <a:r>
              <a:rPr lang="en-GB"/>
              <a:t>• The next five years?</a:t>
            </a:r>
            <a:endParaRPr/>
          </a:p>
          <a:p>
            <a:pPr indent="0" lvl="0" marL="0" rtl="0" algn="l">
              <a:lnSpc>
                <a:spcPct val="100000"/>
              </a:lnSpc>
              <a:spcBef>
                <a:spcPts val="0"/>
              </a:spcBef>
              <a:spcAft>
                <a:spcPts val="0"/>
              </a:spcAft>
              <a:buClr>
                <a:schemeClr val="dk1"/>
              </a:buClr>
              <a:buSzPts val="1100"/>
              <a:buFont typeface="Arial"/>
              <a:buNone/>
            </a:pPr>
            <a:r>
              <a:rPr lang="en-GB"/>
              <a:t> </a:t>
            </a:r>
            <a:endParaRPr/>
          </a:p>
          <a:p>
            <a:pPr indent="0" lvl="0" marL="0" rtl="0" algn="l">
              <a:lnSpc>
                <a:spcPct val="100000"/>
              </a:lnSpc>
              <a:spcBef>
                <a:spcPts val="0"/>
              </a:spcBef>
              <a:spcAft>
                <a:spcPts val="0"/>
              </a:spcAft>
              <a:buClr>
                <a:schemeClr val="dk1"/>
              </a:buClr>
              <a:buSzPts val="1100"/>
              <a:buFont typeface="Arial"/>
              <a:buNone/>
            </a:pPr>
            <a:r>
              <a:rPr lang="en-GB"/>
              <a:t>3. The Competitive Angle</a:t>
            </a:r>
            <a:endParaRPr/>
          </a:p>
          <a:p>
            <a:pPr indent="0" lvl="0" marL="0" rtl="0" algn="l">
              <a:lnSpc>
                <a:spcPct val="100000"/>
              </a:lnSpc>
              <a:spcBef>
                <a:spcPts val="0"/>
              </a:spcBef>
              <a:spcAft>
                <a:spcPts val="0"/>
              </a:spcAft>
              <a:buClr>
                <a:schemeClr val="dk1"/>
              </a:buClr>
              <a:buSzPts val="1100"/>
              <a:buFont typeface="Arial"/>
              <a:buNone/>
            </a:pPr>
            <a:r>
              <a:rPr lang="en-GB"/>
              <a:t>Lastly, consider your marketplace. Keep in mind that each brand can only own one message, and that message should be unique. You don’t want your buyers confusing your brand with a competitor’s just because your value propositions are too similar. Once you have a solid understanding of each of these three points, you can start building your actual messaging framework.</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MANAGING YOUR ONLINE IDENTITY  </a:t>
            </a:r>
            <a:endParaRPr/>
          </a:p>
          <a:p>
            <a:pPr indent="0" lvl="0" marL="0" rtl="0" algn="l">
              <a:lnSpc>
                <a:spcPct val="100000"/>
              </a:lnSpc>
              <a:spcBef>
                <a:spcPts val="0"/>
              </a:spcBef>
              <a:spcAft>
                <a:spcPts val="0"/>
              </a:spcAft>
              <a:buClr>
                <a:schemeClr val="dk1"/>
              </a:buClr>
              <a:buSzPts val="1100"/>
              <a:buFont typeface="Arial"/>
              <a:buNone/>
            </a:pPr>
            <a:r>
              <a:rPr lang="en-GB"/>
              <a:t>Developing a brand for your blog is about product development. Here are five things we can do to Manage Our Online Identity.</a:t>
            </a:r>
            <a:endParaRPr/>
          </a:p>
          <a:p>
            <a:pPr indent="0" lvl="0" marL="0" rtl="0" algn="l">
              <a:lnSpc>
                <a:spcPct val="100000"/>
              </a:lnSpc>
              <a:spcBef>
                <a:spcPts val="0"/>
              </a:spcBef>
              <a:spcAft>
                <a:spcPts val="0"/>
              </a:spcAft>
              <a:buClr>
                <a:schemeClr val="dk1"/>
              </a:buClr>
              <a:buSzPts val="1100"/>
              <a:buFont typeface="Arial"/>
              <a:buNone/>
            </a:pPr>
            <a:r>
              <a:rPr lang="en-GB"/>
              <a:t>1. Who Are You and What Are You Selling?</a:t>
            </a:r>
            <a:endParaRPr/>
          </a:p>
          <a:p>
            <a:pPr indent="0" lvl="0" marL="0" rtl="0" algn="l">
              <a:lnSpc>
                <a:spcPct val="100000"/>
              </a:lnSpc>
              <a:spcBef>
                <a:spcPts val="0"/>
              </a:spcBef>
              <a:spcAft>
                <a:spcPts val="0"/>
              </a:spcAft>
              <a:buSzPts val="1100"/>
              <a:buNone/>
            </a:pPr>
            <a:r>
              <a:rPr lang="en-GB"/>
              <a:t>The main question - Who are you has to do with you as a person, a personality, a life lived up to this point. A big part of a sustainable personal brand is being authentic and real to the audience. We spend so much of our energies trying to please others that we may in fact no longer know who is really “in there”. The second main question - What are you selling? That has to do with your area of expertise. Or the area you wish to be an expert. That is, the noun of your identity. Education, gardening, email marketing, mathematics, raising kids, or Ruby on Rails programming language are some of the examples related to various fields.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2. Establish a Home Base Online</a:t>
            </a:r>
            <a:endParaRPr/>
          </a:p>
          <a:p>
            <a:pPr indent="0" lvl="0" marL="0" rtl="0" algn="l">
              <a:lnSpc>
                <a:spcPct val="100000"/>
              </a:lnSpc>
              <a:spcBef>
                <a:spcPts val="0"/>
              </a:spcBef>
              <a:spcAft>
                <a:spcPts val="0"/>
              </a:spcAft>
              <a:buClr>
                <a:schemeClr val="dk1"/>
              </a:buClr>
              <a:buSzPts val="1100"/>
              <a:buFont typeface="Arial"/>
              <a:buNone/>
            </a:pPr>
            <a:r>
              <a:rPr lang="en-GB"/>
              <a:t>For an online identity to be managed, an online home base needs to be established. Your own website or blog would be typical of this. It is a primary vehicle for demonstrating who you are and what you do. Through your writings, you establish your tone, your message and your authority. As you develop a clearer sense of who you are and what you’re about, you will want to move to your own domain presence. Reserve it now, if you haven’t. Whether you decide to go to this level or not, it is best to secure the domain as soon as possible. Call it an investment in your reputation.</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3. Communicate with Purpose and with Authority</a:t>
            </a:r>
            <a:endParaRPr/>
          </a:p>
          <a:p>
            <a:pPr indent="0" lvl="0" marL="0" rtl="0" algn="l">
              <a:lnSpc>
                <a:spcPct val="100000"/>
              </a:lnSpc>
              <a:spcBef>
                <a:spcPts val="0"/>
              </a:spcBef>
              <a:spcAft>
                <a:spcPts val="0"/>
              </a:spcAft>
              <a:buClr>
                <a:schemeClr val="dk1"/>
              </a:buClr>
              <a:buSzPts val="1100"/>
              <a:buFont typeface="Arial"/>
              <a:buNone/>
            </a:pPr>
            <a:r>
              <a:rPr lang="en-GB"/>
              <a:t>This is a key to developing a brand for your blog. When writing, take the time to ensure that each post you write is solid in terms of quality and value to the reader. Reputations can be made or broken by one or two pieces. That is, write on topic, and with impact. Potent writing is both art and science. Someone who writes well keeps my attention. We can tell good writing from excellent writing. While it may not be natural to us, we want to be growing in this area. Reading others writing is part of that growing. This goes for speaking and videos, as well. Good speaking is enhanced by good technique, and practice.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4. Shape and Focus Social Media around this Identity</a:t>
            </a:r>
            <a:endParaRPr/>
          </a:p>
          <a:p>
            <a:pPr indent="0" lvl="0" marL="0" rtl="0" algn="l">
              <a:lnSpc>
                <a:spcPct val="100000"/>
              </a:lnSpc>
              <a:spcBef>
                <a:spcPts val="0"/>
              </a:spcBef>
              <a:spcAft>
                <a:spcPts val="0"/>
              </a:spcAft>
              <a:buClr>
                <a:schemeClr val="dk1"/>
              </a:buClr>
              <a:buSzPts val="1100"/>
              <a:buFont typeface="Arial"/>
              <a:buNone/>
            </a:pPr>
            <a:r>
              <a:rPr lang="en-GB"/>
              <a:t>With branding in mind, social media posts become more intentional. You create profiles and images that reflect the image and identity you’re pursuing. It may involve logos, by lines and pitch lines, but it is also personal. In general, people want to deal with people, specifically people they come to trust. They prefer a person to communicate with than a machine. Social media is an important part of building relationship and connecting with an ever- widening audience.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5. Regularly Review and Reshape Identity</a:t>
            </a:r>
            <a:endParaRPr/>
          </a:p>
          <a:p>
            <a:pPr indent="0" lvl="0" marL="0" rtl="0" algn="l">
              <a:lnSpc>
                <a:spcPct val="100000"/>
              </a:lnSpc>
              <a:spcBef>
                <a:spcPts val="0"/>
              </a:spcBef>
              <a:spcAft>
                <a:spcPts val="0"/>
              </a:spcAft>
              <a:buClr>
                <a:schemeClr val="dk1"/>
              </a:buClr>
              <a:buSzPts val="1100"/>
              <a:buFont typeface="Arial"/>
              <a:buNone/>
            </a:pPr>
            <a:r>
              <a:rPr lang="en-GB"/>
              <a:t>The process is not a one-way process, it’s more iterative. You will likely try different things with the idea of creating a particular result. Your identity is an evolving concept, one that is constantly being shaped and reshaped as you get a better feel for your audience and their needs. Taking time to review how it is going needs to become a natural process. You have to find what’s working and what’s not and in the end, we need it to be manageable.</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 name="Google Shape;97;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This is the template for slides with only an image</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 name="Google Shape;103;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Clr>
                <a:schemeClr val="dk1"/>
              </a:buClr>
              <a:buSzPts val="1100"/>
              <a:buFont typeface="Arial"/>
              <a:buNone/>
            </a:pPr>
            <a:r>
              <a:rPr lang="en-GB"/>
              <a:t>FAQS RELATED TO WRITING COMPANY BLOGS  </a:t>
            </a:r>
            <a:endParaRPr/>
          </a:p>
          <a:p>
            <a:pPr indent="0" lvl="0" marL="0" rtl="0" algn="l">
              <a:lnSpc>
                <a:spcPct val="100000"/>
              </a:lnSpc>
              <a:spcBef>
                <a:spcPts val="0"/>
              </a:spcBef>
              <a:spcAft>
                <a:spcPts val="0"/>
              </a:spcAft>
              <a:buClr>
                <a:schemeClr val="dk1"/>
              </a:buClr>
              <a:buSzPts val="1100"/>
              <a:buFont typeface="Arial"/>
              <a:buNone/>
            </a:pPr>
            <a:r>
              <a:rPr lang="en-GB"/>
              <a:t>The Science of Blogging has started becoming a trending topic these days and therefore it is essential to know the answers for Frequently Asked Questions related to writing a company blog.</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1. How do you drive traffic to your blog?</a:t>
            </a:r>
            <a:endParaRPr/>
          </a:p>
          <a:p>
            <a:pPr indent="0" lvl="0" marL="0" rtl="0" algn="l">
              <a:lnSpc>
                <a:spcPct val="100000"/>
              </a:lnSpc>
              <a:spcBef>
                <a:spcPts val="0"/>
              </a:spcBef>
              <a:spcAft>
                <a:spcPts val="0"/>
              </a:spcAft>
              <a:buClr>
                <a:schemeClr val="dk1"/>
              </a:buClr>
              <a:buSzPts val="1100"/>
              <a:buFont typeface="Arial"/>
              <a:buNone/>
            </a:pPr>
            <a:r>
              <a:rPr lang="en-GB"/>
              <a:t>In order to start driving traffic to your blog, you will need to carve out a niche and focus on your industry and optimize your blog posts around specific industry key phrases. Figure out which keywords you would like to rank high for and concentrate on creating content around them. Use your blog to demonstrate your thought leadership in that subject and reach out to fellow experts. Another effective way to attract traffic is by answering questions that your customers are frequently asking.</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2. What has a greater effect on SEO- blog links or link building strategies?</a:t>
            </a:r>
            <a:endParaRPr/>
          </a:p>
          <a:p>
            <a:pPr indent="0" lvl="0" marL="0" rtl="0" algn="l">
              <a:lnSpc>
                <a:spcPct val="100000"/>
              </a:lnSpc>
              <a:spcBef>
                <a:spcPts val="0"/>
              </a:spcBef>
              <a:spcAft>
                <a:spcPts val="0"/>
              </a:spcAft>
              <a:buClr>
                <a:schemeClr val="dk1"/>
              </a:buClr>
              <a:buSzPts val="1100"/>
              <a:buFont typeface="Arial"/>
              <a:buNone/>
            </a:pPr>
            <a:r>
              <a:rPr lang="en-GB"/>
              <a:t>Don’t separate blogging from link -building strategies. Your blog provides the perfect opportunity for building inbound links and sharing insights about your industry prompts people to refer to your expertise from their sites and social media profiles. Also, covering certain people and organizations in your posts will help you develop relationships with them.</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3. Are there trigger words that make your calls-to-action more effective?</a:t>
            </a:r>
            <a:endParaRPr/>
          </a:p>
          <a:p>
            <a:pPr indent="0" lvl="0" marL="0" rtl="0" algn="l">
              <a:lnSpc>
                <a:spcPct val="100000"/>
              </a:lnSpc>
              <a:spcBef>
                <a:spcPts val="0"/>
              </a:spcBef>
              <a:spcAft>
                <a:spcPts val="0"/>
              </a:spcAft>
              <a:buClr>
                <a:schemeClr val="dk1"/>
              </a:buClr>
              <a:buSzPts val="1100"/>
              <a:buFont typeface="Arial"/>
              <a:buNone/>
            </a:pPr>
            <a:r>
              <a:rPr lang="en-GB"/>
              <a:t>When creating calls-to-action, use active voice and verbs that convey educational offers. For instance, strong calls-to-action often begin with words like “find out,” “learn” and “try out.” The most linked-to words in blogs include “recent,” “insights” and “answers.” These phrases also emphasize the marketing power of learning opportunities.</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4. Where can we learn how to add the Like and the Re-Tweet buttons?</a:t>
            </a:r>
            <a:endParaRPr/>
          </a:p>
          <a:p>
            <a:pPr indent="0" lvl="0" marL="0" rtl="0" algn="l">
              <a:lnSpc>
                <a:spcPct val="100000"/>
              </a:lnSpc>
              <a:spcBef>
                <a:spcPts val="0"/>
              </a:spcBef>
              <a:spcAft>
                <a:spcPts val="0"/>
              </a:spcAft>
              <a:buClr>
                <a:schemeClr val="dk1"/>
              </a:buClr>
              <a:buSzPts val="1100"/>
              <a:buFont typeface="Arial"/>
              <a:buNone/>
            </a:pPr>
            <a:r>
              <a:rPr lang="en-GB"/>
              <a:t>You can implement the social media sharing buttons directly from Facebook and Twitter. You can customize your Facebook “Like” button and get the code here. Twitter also allows you to pick from three different Twitter sharing buttons that count your Re Tweets straight from each blog post, thus encouraging people to keep sharing.</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Clr>
                <a:schemeClr val="dk1"/>
              </a:buClr>
              <a:buSzPts val="1100"/>
              <a:buFont typeface="Arial"/>
              <a:buNone/>
            </a:pPr>
            <a:r>
              <a:rPr lang="en-GB"/>
              <a:t>5. What are your thoughts about moderating comments?</a:t>
            </a:r>
            <a:endParaRPr/>
          </a:p>
          <a:p>
            <a:pPr indent="0" lvl="0" marL="0" rtl="0" algn="l">
              <a:lnSpc>
                <a:spcPct val="100000"/>
              </a:lnSpc>
              <a:spcBef>
                <a:spcPts val="0"/>
              </a:spcBef>
              <a:spcAft>
                <a:spcPts val="0"/>
              </a:spcAft>
              <a:buClr>
                <a:schemeClr val="dk1"/>
              </a:buClr>
              <a:buSzPts val="1100"/>
              <a:buFont typeface="Arial"/>
              <a:buNone/>
            </a:pPr>
            <a:r>
              <a:rPr lang="en-GB"/>
              <a:t>The policy should be to let everyone comment on blog articles and create an open space for authentic conversations. Even negative comments provide great opportunities for businesses to share something of value in the public domain and show personality and humanness. By allowing unfiltered comments in blog posts, your company will convey that it welcomes different opinions and embraces transparency.</a:t>
            </a:r>
            <a:endParaRPr/>
          </a:p>
          <a:p>
            <a:pPr indent="0" lvl="0" marL="0" rtl="0" algn="l">
              <a:lnSpc>
                <a:spcPct val="100000"/>
              </a:lnSpc>
              <a:spcBef>
                <a:spcPts val="0"/>
              </a:spcBef>
              <a:spcAft>
                <a:spcPts val="0"/>
              </a:spcAft>
              <a:buClr>
                <a:schemeClr val="dk1"/>
              </a:buClr>
              <a:buSzPts val="1100"/>
              <a:buFont typeface="Arial"/>
              <a:buNone/>
            </a:pPr>
            <a:r>
              <a:t/>
            </a:r>
            <a:endParaRPr/>
          </a:p>
          <a:p>
            <a:pPr indent="0" lvl="0" marL="0" rtl="0" algn="l">
              <a:lnSpc>
                <a:spcPct val="100000"/>
              </a:lnSpc>
              <a:spcBef>
                <a:spcPts val="0"/>
              </a:spcBef>
              <a:spcAft>
                <a:spcPts val="0"/>
              </a:spcAft>
              <a:buSzPts val="1100"/>
              <a:buNone/>
            </a:pPr>
            <a:r>
              <a:rPr lang="en-GB"/>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0" name="Google Shape;110;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GB"/>
              <a:t>FAQS RELATED TO WRITING COMPANY BLOGS  </a:t>
            </a:r>
            <a:endParaRPr/>
          </a:p>
          <a:p>
            <a:pPr indent="0" lvl="0" marL="0" rtl="0" algn="l">
              <a:lnSpc>
                <a:spcPct val="100000"/>
              </a:lnSpc>
              <a:spcBef>
                <a:spcPts val="0"/>
              </a:spcBef>
              <a:spcAft>
                <a:spcPts val="0"/>
              </a:spcAft>
              <a:buSzPts val="1100"/>
              <a:buNone/>
            </a:pPr>
            <a:r>
              <a:rPr lang="en-GB"/>
              <a:t>The Science of Blogging has started becoming a trending topic these days and therefore it is essential to know the answers for Frequently Asked Questions related to writing a company blog.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6. Is it good to have a Contact Form page on my blog?</a:t>
            </a:r>
            <a:endParaRPr/>
          </a:p>
          <a:p>
            <a:pPr indent="0" lvl="0" marL="0" rtl="0" algn="l">
              <a:lnSpc>
                <a:spcPct val="100000"/>
              </a:lnSpc>
              <a:spcBef>
                <a:spcPts val="0"/>
              </a:spcBef>
              <a:spcAft>
                <a:spcPts val="0"/>
              </a:spcAft>
              <a:buSzPts val="1100"/>
              <a:buNone/>
            </a:pPr>
            <a:r>
              <a:rPr lang="en-GB"/>
              <a:t>Contact forms are not the best performing elements you can add to your blog (or, for that matter, to any other web page). Today your community can reach you instantly using social media, a practice that made contact forms even clumsier and more obsolete. So make sure you add social media sharing buttons to your blog.</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7. How much time per week should we allocate to maintaining the blog?</a:t>
            </a:r>
            <a:endParaRPr/>
          </a:p>
          <a:p>
            <a:pPr indent="0" lvl="0" marL="0" rtl="0" algn="l">
              <a:lnSpc>
                <a:spcPct val="100000"/>
              </a:lnSpc>
              <a:spcBef>
                <a:spcPts val="0"/>
              </a:spcBef>
              <a:spcAft>
                <a:spcPts val="0"/>
              </a:spcAft>
              <a:buSzPts val="1100"/>
              <a:buNone/>
            </a:pPr>
            <a:r>
              <a:rPr lang="en-GB"/>
              <a:t>Allocating time to blogging depends entirely on your previous activities and existing resources. If you already have writers or if you have content that you can develop into blog posts, then it shouldn’t take you long. If, however, you are starting from scratch, allocate at least 2-3 hours per week for blogging. Consider accumulating blog posts and research to publish them on best days.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8. Is it better to include personal by lines or company bloggers?</a:t>
            </a:r>
            <a:endParaRPr/>
          </a:p>
          <a:p>
            <a:pPr indent="0" lvl="0" marL="0" rtl="0" algn="l">
              <a:lnSpc>
                <a:spcPct val="100000"/>
              </a:lnSpc>
              <a:spcBef>
                <a:spcPts val="0"/>
              </a:spcBef>
              <a:spcAft>
                <a:spcPts val="0"/>
              </a:spcAft>
              <a:buSzPts val="1100"/>
              <a:buNone/>
            </a:pPr>
            <a:r>
              <a:rPr lang="en-GB"/>
              <a:t>Including writer by lines in your company blog posts is definitely a good idea because it highlights the unique personalities of your writers and allows your readership to create comfortable habits. For instance, if the same blogger is posting an article every Monday morning, then your audience will start expecting to see her name and contribution at that specific day and time. This is a great way to build following and also motivate employees to contribute blog posts on a regular basis.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GB"/>
              <a:t>9. What do you consider the best blog platform to use?</a:t>
            </a:r>
            <a:endParaRPr/>
          </a:p>
          <a:p>
            <a:pPr indent="0" lvl="0" marL="0" rtl="0" algn="l">
              <a:lnSpc>
                <a:spcPct val="100000"/>
              </a:lnSpc>
              <a:spcBef>
                <a:spcPts val="0"/>
              </a:spcBef>
              <a:spcAft>
                <a:spcPts val="0"/>
              </a:spcAft>
              <a:buSzPts val="1100"/>
              <a:buNone/>
            </a:pPr>
            <a:r>
              <a:rPr lang="en-GB"/>
              <a:t>Some of the most recognized (and free) blogging platforms you can use include Word press, Blogger. The dominant one among these remains Word press, with its various plug-ins and options for customization.</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1_Title Slide">
    <p:spTree>
      <p:nvGrpSpPr>
        <p:cNvPr id="10" name="Shape 10"/>
        <p:cNvGrpSpPr/>
        <p:nvPr/>
      </p:nvGrpSpPr>
      <p:grpSpPr>
        <a:xfrm>
          <a:off x="0" y="0"/>
          <a:ext cx="0" cy="0"/>
          <a:chOff x="0" y="0"/>
          <a:chExt cx="0" cy="0"/>
        </a:xfrm>
      </p:grpSpPr>
      <p:sp>
        <p:nvSpPr>
          <p:cNvPr id="11" name="Google Shape;11;p23"/>
          <p:cNvSpPr txBox="1"/>
          <p:nvPr>
            <p:ph type="ctrTitle"/>
          </p:nvPr>
        </p:nvSpPr>
        <p:spPr>
          <a:xfrm>
            <a:off x="685800" y="1597819"/>
            <a:ext cx="7772400" cy="11025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Clr>
                <a:schemeClr val="dk1"/>
              </a:buClr>
              <a:buSzPts val="1800"/>
              <a:buNone/>
              <a:defRPr>
                <a:latin typeface="Roboto"/>
                <a:ea typeface="Roboto"/>
                <a:cs typeface="Roboto"/>
                <a:sym typeface="Roboto"/>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 name="Google Shape;12;p23"/>
          <p:cNvSpPr txBox="1"/>
          <p:nvPr>
            <p:ph idx="1" type="subTitle"/>
          </p:nvPr>
        </p:nvSpPr>
        <p:spPr>
          <a:xfrm>
            <a:off x="1371600" y="2914650"/>
            <a:ext cx="6400800" cy="131445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480"/>
              </a:spcBef>
              <a:spcAft>
                <a:spcPts val="0"/>
              </a:spcAft>
              <a:buClr>
                <a:srgbClr val="888888"/>
              </a:buClr>
              <a:buSzPts val="3200"/>
              <a:buNone/>
              <a:defRPr>
                <a:solidFill>
                  <a:srgbClr val="888888"/>
                </a:solidFill>
                <a:latin typeface="Roboto"/>
                <a:ea typeface="Roboto"/>
                <a:cs typeface="Roboto"/>
                <a:sym typeface="Roboto"/>
              </a:defRPr>
            </a:lvl1pPr>
            <a:lvl2pPr lvl="1" algn="ctr">
              <a:lnSpc>
                <a:spcPct val="100000"/>
              </a:lnSpc>
              <a:spcBef>
                <a:spcPts val="420"/>
              </a:spcBef>
              <a:spcAft>
                <a:spcPts val="0"/>
              </a:spcAft>
              <a:buClr>
                <a:srgbClr val="888888"/>
              </a:buClr>
              <a:buSzPts val="2800"/>
              <a:buNone/>
              <a:defRPr>
                <a:solidFill>
                  <a:srgbClr val="888888"/>
                </a:solidFill>
              </a:defRPr>
            </a:lvl2pPr>
            <a:lvl3pPr lvl="2" algn="ctr">
              <a:lnSpc>
                <a:spcPct val="100000"/>
              </a:lnSpc>
              <a:spcBef>
                <a:spcPts val="360"/>
              </a:spcBef>
              <a:spcAft>
                <a:spcPts val="0"/>
              </a:spcAft>
              <a:buClr>
                <a:srgbClr val="888888"/>
              </a:buClr>
              <a:buSzPts val="2400"/>
              <a:buNone/>
              <a:defRPr>
                <a:solidFill>
                  <a:srgbClr val="888888"/>
                </a:solidFill>
              </a:defRPr>
            </a:lvl3pPr>
            <a:lvl4pPr lvl="3" algn="ctr">
              <a:lnSpc>
                <a:spcPct val="100000"/>
              </a:lnSpc>
              <a:spcBef>
                <a:spcPts val="300"/>
              </a:spcBef>
              <a:spcAft>
                <a:spcPts val="0"/>
              </a:spcAft>
              <a:buClr>
                <a:srgbClr val="888888"/>
              </a:buClr>
              <a:buSzPts val="2000"/>
              <a:buNone/>
              <a:defRPr>
                <a:solidFill>
                  <a:srgbClr val="888888"/>
                </a:solidFill>
              </a:defRPr>
            </a:lvl4pPr>
            <a:lvl5pPr lvl="4" algn="ctr">
              <a:lnSpc>
                <a:spcPct val="100000"/>
              </a:lnSpc>
              <a:spcBef>
                <a:spcPts val="300"/>
              </a:spcBef>
              <a:spcAft>
                <a:spcPts val="0"/>
              </a:spcAft>
              <a:buClr>
                <a:srgbClr val="888888"/>
              </a:buClr>
              <a:buSzPts val="2000"/>
              <a:buNone/>
              <a:defRPr>
                <a:solidFill>
                  <a:srgbClr val="888888"/>
                </a:solidFill>
              </a:defRPr>
            </a:lvl5pPr>
            <a:lvl6pPr lvl="5" algn="ctr">
              <a:lnSpc>
                <a:spcPct val="100000"/>
              </a:lnSpc>
              <a:spcBef>
                <a:spcPts val="300"/>
              </a:spcBef>
              <a:spcAft>
                <a:spcPts val="0"/>
              </a:spcAft>
              <a:buClr>
                <a:srgbClr val="888888"/>
              </a:buClr>
              <a:buSzPts val="2000"/>
              <a:buNone/>
              <a:defRPr>
                <a:solidFill>
                  <a:srgbClr val="888888"/>
                </a:solidFill>
              </a:defRPr>
            </a:lvl6pPr>
            <a:lvl7pPr lvl="6" algn="ctr">
              <a:lnSpc>
                <a:spcPct val="100000"/>
              </a:lnSpc>
              <a:spcBef>
                <a:spcPts val="300"/>
              </a:spcBef>
              <a:spcAft>
                <a:spcPts val="0"/>
              </a:spcAft>
              <a:buClr>
                <a:srgbClr val="888888"/>
              </a:buClr>
              <a:buSzPts val="2000"/>
              <a:buNone/>
              <a:defRPr>
                <a:solidFill>
                  <a:srgbClr val="888888"/>
                </a:solidFill>
              </a:defRPr>
            </a:lvl7pPr>
            <a:lvl8pPr lvl="7" algn="ctr">
              <a:lnSpc>
                <a:spcPct val="100000"/>
              </a:lnSpc>
              <a:spcBef>
                <a:spcPts val="300"/>
              </a:spcBef>
              <a:spcAft>
                <a:spcPts val="0"/>
              </a:spcAft>
              <a:buClr>
                <a:srgbClr val="888888"/>
              </a:buClr>
              <a:buSzPts val="2000"/>
              <a:buNone/>
              <a:defRPr>
                <a:solidFill>
                  <a:srgbClr val="888888"/>
                </a:solidFill>
              </a:defRPr>
            </a:lvl8pPr>
            <a:lvl9pPr lvl="8" algn="ctr">
              <a:lnSpc>
                <a:spcPct val="100000"/>
              </a:lnSpc>
              <a:spcBef>
                <a:spcPts val="300"/>
              </a:spcBef>
              <a:spcAft>
                <a:spcPts val="0"/>
              </a:spcAft>
              <a:buClr>
                <a:srgbClr val="888888"/>
              </a:buClr>
              <a:buSzPts val="2000"/>
              <a:buNone/>
              <a:defRPr>
                <a:solidFill>
                  <a:srgbClr val="888888"/>
                </a:solidFill>
              </a:defRPr>
            </a:lvl9pPr>
          </a:lstStyle>
          <a:p/>
        </p:txBody>
      </p:sp>
      <p:sp>
        <p:nvSpPr>
          <p:cNvPr id="13" name="Google Shape;13;p23"/>
          <p:cNvSpPr txBox="1"/>
          <p:nvPr>
            <p:ph idx="10" type="dt"/>
          </p:nvPr>
        </p:nvSpPr>
        <p:spPr>
          <a:xfrm>
            <a:off x="457200" y="4767263"/>
            <a:ext cx="2133600" cy="2738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4" name="Google Shape;14;p23"/>
          <p:cNvSpPr txBox="1"/>
          <p:nvPr>
            <p:ph idx="11" type="ftr"/>
          </p:nvPr>
        </p:nvSpPr>
        <p:spPr>
          <a:xfrm>
            <a:off x="3124200" y="4767263"/>
            <a:ext cx="2895600" cy="2738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400" u="none" cap="none" strike="noStrike">
                <a:solidFill>
                  <a:srgbClr val="000000"/>
                </a:solidFill>
                <a:latin typeface="Roboto"/>
                <a:ea typeface="Roboto"/>
                <a:cs typeface="Roboto"/>
                <a:sym typeface="Roboto"/>
              </a:defRPr>
            </a:lvl1pPr>
            <a:lvl2pPr lvl="1"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p:txBody>
      </p:sp>
      <p:sp>
        <p:nvSpPr>
          <p:cNvPr id="15" name="Google Shape;15;p23"/>
          <p:cNvSpPr txBox="1"/>
          <p:nvPr>
            <p:ph idx="12" type="sldNum"/>
          </p:nvPr>
        </p:nvSpPr>
        <p:spPr>
          <a:xfrm>
            <a:off x="6553200" y="4767263"/>
            <a:ext cx="2133600" cy="2738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200"/>
              <a:buFont typeface="Arial"/>
              <a:buNone/>
              <a:defRPr b="0" i="0" sz="900" u="none" cap="none" strike="noStrike">
                <a:solidFill>
                  <a:srgbClr val="888888"/>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32"/>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atin typeface="Roboto"/>
                <a:ea typeface="Roboto"/>
                <a:cs typeface="Roboto"/>
                <a:sym typeface="Roboto"/>
              </a:defRPr>
            </a:lvl1pPr>
          </a:lstStyle>
          <a:p/>
        </p:txBody>
      </p:sp>
      <p:sp>
        <p:nvSpPr>
          <p:cNvPr id="47" name="Google Shape;47;p3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33"/>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atin typeface="Roboto"/>
                <a:ea typeface="Roboto"/>
                <a:cs typeface="Roboto"/>
                <a:sym typeface="Roboto"/>
              </a:defRPr>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0" name="Google Shape;50;p33"/>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atin typeface="Roboto"/>
                <a:ea typeface="Roboto"/>
                <a:cs typeface="Roboto"/>
                <a:sym typeface="Roboto"/>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1" name="Google Shape;51;p3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3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8" name="Google Shape;18;p2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atin typeface="Roboto"/>
                <a:ea typeface="Roboto"/>
                <a:cs typeface="Roboto"/>
                <a:sym typeface="Roboto"/>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0" name="Shape 2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3" name="Google Shape;23;p26"/>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atin typeface="Roboto"/>
                <a:ea typeface="Roboto"/>
                <a:cs typeface="Roboto"/>
                <a:sym typeface="Roboto"/>
              </a:defRPr>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4" name="Google Shape;24;p26"/>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atin typeface="Roboto"/>
                <a:ea typeface="Roboto"/>
                <a:cs typeface="Roboto"/>
                <a:sym typeface="Roboto"/>
              </a:defRPr>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5" name="Google Shape;25;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6" name="Shape 26"/>
        <p:cNvGrpSpPr/>
        <p:nvPr/>
      </p:nvGrpSpPr>
      <p:grpSpPr>
        <a:xfrm>
          <a:off x="0" y="0"/>
          <a:ext cx="0" cy="0"/>
          <a:chOff x="0" y="0"/>
          <a:chExt cx="0" cy="0"/>
        </a:xfrm>
      </p:grpSpPr>
      <p:sp>
        <p:nvSpPr>
          <p:cNvPr id="27" name="Google Shape;27;p27"/>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3600"/>
              <a:buNone/>
              <a:defRPr sz="3600">
                <a:latin typeface="Roboto"/>
                <a:ea typeface="Roboto"/>
                <a:cs typeface="Roboto"/>
                <a:sym typeface="Roboto"/>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8" name="Google Shape;28;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2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atin typeface="Roboto"/>
                <a:ea typeface="Roboto"/>
                <a:cs typeface="Roboto"/>
                <a:sym typeface="Roboto"/>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29"/>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atin typeface="Roboto"/>
                <a:ea typeface="Roboto"/>
                <a:cs typeface="Roboto"/>
                <a:sym typeface="Roboto"/>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4" name="Google Shape;34;p29"/>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atin typeface="Roboto"/>
                <a:ea typeface="Roboto"/>
                <a:cs typeface="Roboto"/>
                <a:sym typeface="Roboto"/>
              </a:defRPr>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35" name="Google Shape;35;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6" name="Shape 36"/>
        <p:cNvGrpSpPr/>
        <p:nvPr/>
      </p:nvGrpSpPr>
      <p:grpSpPr>
        <a:xfrm>
          <a:off x="0" y="0"/>
          <a:ext cx="0" cy="0"/>
          <a:chOff x="0" y="0"/>
          <a:chExt cx="0" cy="0"/>
        </a:xfrm>
      </p:grpSpPr>
      <p:sp>
        <p:nvSpPr>
          <p:cNvPr id="37" name="Google Shape;37;p30"/>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atin typeface="Roboto"/>
                <a:ea typeface="Roboto"/>
                <a:cs typeface="Roboto"/>
                <a:sym typeface="Roboto"/>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8" name="Google Shape;38;p3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3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oboto"/>
              <a:ea typeface="Roboto"/>
              <a:cs typeface="Roboto"/>
              <a:sym typeface="Roboto"/>
            </a:endParaRPr>
          </a:p>
        </p:txBody>
      </p:sp>
      <p:sp>
        <p:nvSpPr>
          <p:cNvPr id="41" name="Google Shape;41;p31"/>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atin typeface="Roboto"/>
                <a:ea typeface="Roboto"/>
                <a:cs typeface="Roboto"/>
                <a:sym typeface="Roboto"/>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2" name="Google Shape;42;p31"/>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atin typeface="Roboto"/>
                <a:ea typeface="Roboto"/>
                <a:cs typeface="Roboto"/>
                <a:sym typeface="Roboto"/>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31"/>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atin typeface="Roboto"/>
                <a:ea typeface="Roboto"/>
                <a:cs typeface="Roboto"/>
                <a:sym typeface="Roboto"/>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44" name="Google Shape;44;p3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1pPr>
            <a:lvl2pPr indent="0" lvl="1"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2pPr>
            <a:lvl3pPr indent="0" lvl="2"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3pPr>
            <a:lvl4pPr indent="0" lvl="3"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4pPr>
            <a:lvl5pPr indent="0" lvl="4"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5pPr>
            <a:lvl6pPr indent="0" lvl="5"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6pPr>
            <a:lvl7pPr indent="0" lvl="6"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7pPr>
            <a:lvl8pPr indent="0" lvl="7"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8pPr>
            <a:lvl9pPr indent="0" lvl="8" marL="0" algn="r">
              <a:lnSpc>
                <a:spcPct val="100000"/>
              </a:lnSpc>
              <a:spcBef>
                <a:spcPts val="0"/>
              </a:spcBef>
              <a:spcAft>
                <a:spcPts val="0"/>
              </a:spcAft>
              <a:buSzPts val="1000"/>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slideLayout" Target="../slideLayouts/slideLayout1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14" Type="http://schemas.openxmlformats.org/officeDocument/2006/relationships/theme" Target="../theme/theme1.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Roboto"/>
                <a:ea typeface="Roboto"/>
                <a:cs typeface="Roboto"/>
                <a:sym typeface="Roboto"/>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Roboto"/>
                <a:ea typeface="Roboto"/>
                <a:cs typeface="Roboto"/>
                <a:sym typeface="Roboto"/>
              </a:defRPr>
            </a:lvl1pPr>
            <a:lvl2pPr indent="-317500" lvl="1" marL="914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GB"/>
              <a:t>‹#›</a:t>
            </a:fld>
            <a:endParaRPr/>
          </a:p>
        </p:txBody>
      </p:sp>
      <p:pic>
        <p:nvPicPr>
          <p:cNvPr id="9" name="Google Shape;9;p22"/>
          <p:cNvPicPr preferRelativeResize="0"/>
          <p:nvPr/>
        </p:nvPicPr>
        <p:blipFill rotWithShape="1">
          <a:blip r:embed="rId1">
            <a:alphaModFix/>
          </a:blip>
          <a:srcRect b="0" l="0" r="0" t="0"/>
          <a:stretch/>
        </p:blipFill>
        <p:spPr>
          <a:xfrm>
            <a:off x="-1" y="7219"/>
            <a:ext cx="9144001" cy="5136281"/>
          </a:xfrm>
          <a:prstGeom prst="rect">
            <a:avLst/>
          </a:prstGeom>
          <a:noFill/>
          <a:ln>
            <a:noFill/>
          </a:ln>
        </p:spPr>
      </p:pic>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spd="slow">
    <p:push dir="r"/>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jpg"/><Relationship Id="rId4" Type="http://schemas.openxmlformats.org/officeDocument/2006/relationships/image" Target="../media/image3.png"/><Relationship Id="rId5"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hyperlink" Target="https://learn.codemithra.com/"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jpg"/><Relationship Id="rId4" Type="http://schemas.openxmlformats.org/officeDocument/2006/relationships/image" Target="../media/image5.png"/><Relationship Id="rId5" Type="http://schemas.openxmlformats.org/officeDocument/2006/relationships/image" Target="../media/image4.png"/><Relationship Id="rId6"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
          <p:cNvSpPr txBox="1"/>
          <p:nvPr>
            <p:ph type="ctrTitle"/>
          </p:nvPr>
        </p:nvSpPr>
        <p:spPr>
          <a:xfrm>
            <a:off x="1376781" y="1201369"/>
            <a:ext cx="6390450" cy="1539450"/>
          </a:xfrm>
          <a:prstGeom prst="rect">
            <a:avLst/>
          </a:prstGeom>
          <a:noFill/>
          <a:ln>
            <a:noFill/>
          </a:ln>
        </p:spPr>
        <p:txBody>
          <a:bodyPr anchorCtr="0" anchor="b" bIns="68550" lIns="68550" spcFirstLastPara="1" rIns="68550" wrap="square" tIns="68550">
            <a:normAutofit/>
          </a:bodyPr>
          <a:lstStyle/>
          <a:p>
            <a:pPr indent="0" lvl="0" marL="0" rtl="0" algn="ctr">
              <a:lnSpc>
                <a:spcPct val="100000"/>
              </a:lnSpc>
              <a:spcBef>
                <a:spcPts val="0"/>
              </a:spcBef>
              <a:spcAft>
                <a:spcPts val="0"/>
              </a:spcAft>
              <a:buClr>
                <a:schemeClr val="dk1"/>
              </a:buClr>
              <a:buSzPts val="1800"/>
              <a:buNone/>
            </a:pPr>
            <a:r>
              <a:t/>
            </a:r>
            <a:endParaRPr/>
          </a:p>
        </p:txBody>
      </p:sp>
      <p:sp>
        <p:nvSpPr>
          <p:cNvPr id="59" name="Google Shape;59;p1"/>
          <p:cNvSpPr txBox="1"/>
          <p:nvPr>
            <p:ph idx="1" type="subTitle"/>
          </p:nvPr>
        </p:nvSpPr>
        <p:spPr>
          <a:xfrm>
            <a:off x="1376775" y="2768531"/>
            <a:ext cx="6390450" cy="594450"/>
          </a:xfrm>
          <a:prstGeom prst="rect">
            <a:avLst/>
          </a:prstGeom>
          <a:noFill/>
          <a:ln>
            <a:noFill/>
          </a:ln>
        </p:spPr>
        <p:txBody>
          <a:bodyPr anchorCtr="0" anchor="t" bIns="68550" lIns="68550" spcFirstLastPara="1" rIns="68550" wrap="square" tIns="68550">
            <a:normAutofit/>
          </a:bodyPr>
          <a:lstStyle/>
          <a:p>
            <a:pPr indent="-342900" lvl="0" marL="457200" rtl="0" algn="ctr">
              <a:lnSpc>
                <a:spcPct val="100000"/>
              </a:lnSpc>
              <a:spcBef>
                <a:spcPts val="480"/>
              </a:spcBef>
              <a:spcAft>
                <a:spcPts val="0"/>
              </a:spcAft>
              <a:buClr>
                <a:srgbClr val="888888"/>
              </a:buClr>
              <a:buSzPts val="3200"/>
              <a:buNone/>
            </a:pPr>
            <a:r>
              <a:t/>
            </a:r>
            <a:endParaRPr/>
          </a:p>
        </p:txBody>
      </p:sp>
      <p:pic>
        <p:nvPicPr>
          <p:cNvPr id="60" name="Google Shape;60;p1"/>
          <p:cNvPicPr preferRelativeResize="0"/>
          <p:nvPr/>
        </p:nvPicPr>
        <p:blipFill rotWithShape="1">
          <a:blip r:embed="rId3">
            <a:alphaModFix/>
          </a:blip>
          <a:srcRect b="0" l="0" r="0" t="0"/>
          <a:stretch/>
        </p:blipFill>
        <p:spPr>
          <a:xfrm>
            <a:off x="0" y="1"/>
            <a:ext cx="9144000" cy="5143499"/>
          </a:xfrm>
          <a:prstGeom prst="rect">
            <a:avLst/>
          </a:prstGeom>
          <a:noFill/>
          <a:ln>
            <a:noFill/>
          </a:ln>
        </p:spPr>
      </p:pic>
      <p:pic>
        <p:nvPicPr>
          <p:cNvPr id="61" name="Google Shape;61;p1"/>
          <p:cNvPicPr preferRelativeResize="0"/>
          <p:nvPr/>
        </p:nvPicPr>
        <p:blipFill rotWithShape="1">
          <a:blip r:embed="rId4">
            <a:alphaModFix/>
          </a:blip>
          <a:srcRect b="0" l="0" r="0" t="0"/>
          <a:stretch/>
        </p:blipFill>
        <p:spPr>
          <a:xfrm>
            <a:off x="3021457" y="1093156"/>
            <a:ext cx="3101099" cy="2192550"/>
          </a:xfrm>
          <a:prstGeom prst="rect">
            <a:avLst/>
          </a:prstGeom>
          <a:noFill/>
          <a:ln>
            <a:noFill/>
          </a:ln>
        </p:spPr>
      </p:pic>
      <p:pic>
        <p:nvPicPr>
          <p:cNvPr id="62" name="Google Shape;62;p1"/>
          <p:cNvPicPr preferRelativeResize="0"/>
          <p:nvPr/>
        </p:nvPicPr>
        <p:blipFill rotWithShape="1">
          <a:blip r:embed="rId5">
            <a:alphaModFix/>
          </a:blip>
          <a:srcRect b="0" l="0" r="0" t="0"/>
          <a:stretch/>
        </p:blipFill>
        <p:spPr>
          <a:xfrm>
            <a:off x="2793044" y="3182543"/>
            <a:ext cx="3557926" cy="86778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10"/>
          <p:cNvSpPr txBox="1"/>
          <p:nvPr/>
        </p:nvSpPr>
        <p:spPr>
          <a:xfrm>
            <a:off x="4753475" y="3607050"/>
            <a:ext cx="4061400" cy="766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Assessing Competition</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pic>
        <p:nvPicPr>
          <p:cNvPr id="120" name="Google Shape;120;p10"/>
          <p:cNvPicPr preferRelativeResize="0"/>
          <p:nvPr/>
        </p:nvPicPr>
        <p:blipFill rotWithShape="1">
          <a:blip r:embed="rId3">
            <a:alphaModFix/>
          </a:blip>
          <a:srcRect b="0" l="0" r="0" t="0"/>
          <a:stretch/>
        </p:blipFill>
        <p:spPr>
          <a:xfrm>
            <a:off x="327024" y="505050"/>
            <a:ext cx="3868800" cy="386880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0"/>
                                        </p:tgtEl>
                                        <p:attrNameLst>
                                          <p:attrName>style.visibility</p:attrName>
                                        </p:attrNameLst>
                                      </p:cBhvr>
                                      <p:to>
                                        <p:strVal val="visible"/>
                                      </p:to>
                                    </p:set>
                                    <p:animEffect filter="fade" transition="in">
                                      <p:cBhvr>
                                        <p:cTn dur="1000"/>
                                        <p:tgtEl>
                                          <p:spTgt spid="12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11"/>
          <p:cNvPicPr preferRelativeResize="0"/>
          <p:nvPr/>
        </p:nvPicPr>
        <p:blipFill rotWithShape="1">
          <a:blip r:embed="rId3">
            <a:alphaModFix/>
          </a:blip>
          <a:srcRect b="0" l="0" r="0" t="0"/>
          <a:stretch/>
        </p:blipFill>
        <p:spPr>
          <a:xfrm>
            <a:off x="312300" y="1230750"/>
            <a:ext cx="2858400" cy="2858400"/>
          </a:xfrm>
          <a:prstGeom prst="roundRect">
            <a:avLst>
              <a:gd fmla="val 16667" name="adj"/>
            </a:avLst>
          </a:prstGeom>
          <a:noFill/>
          <a:ln>
            <a:noFill/>
          </a:ln>
        </p:spPr>
      </p:pic>
      <p:sp>
        <p:nvSpPr>
          <p:cNvPr id="126" name="Google Shape;126;p11"/>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chemeClr val="dk1"/>
                </a:solidFill>
                <a:latin typeface="Roboto"/>
                <a:ea typeface="Roboto"/>
                <a:cs typeface="Roboto"/>
                <a:sym typeface="Roboto"/>
              </a:rPr>
              <a:t>What is Competitive Assessment</a:t>
            </a:r>
            <a:endParaRPr b="0" i="0" sz="2000" u="none" cap="none" strike="noStrike">
              <a:solidFill>
                <a:schemeClr val="dk1"/>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chemeClr val="dk1"/>
              </a:solidFill>
              <a:latin typeface="Roboto"/>
              <a:ea typeface="Roboto"/>
              <a:cs typeface="Roboto"/>
              <a:sym typeface="Roboto"/>
            </a:endParaRPr>
          </a:p>
        </p:txBody>
      </p:sp>
      <p:sp>
        <p:nvSpPr>
          <p:cNvPr id="127" name="Google Shape;127;p11"/>
          <p:cNvSpPr txBox="1"/>
          <p:nvPr/>
        </p:nvSpPr>
        <p:spPr>
          <a:xfrm>
            <a:off x="327600" y="7321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5"/>
                                        </p:tgtEl>
                                        <p:attrNameLst>
                                          <p:attrName>style.visibility</p:attrName>
                                        </p:attrNameLst>
                                      </p:cBhvr>
                                      <p:to>
                                        <p:strVal val="visible"/>
                                      </p:to>
                                    </p:set>
                                    <p:animEffect filter="fade" transition="in">
                                      <p:cBhvr>
                                        <p:cTn dur="1000"/>
                                        <p:tgtEl>
                                          <p:spTgt spid="12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6"/>
                                        </p:tgtEl>
                                        <p:attrNameLst>
                                          <p:attrName>style.visibility</p:attrName>
                                        </p:attrNameLst>
                                      </p:cBhvr>
                                      <p:to>
                                        <p:strVal val="visible"/>
                                      </p:to>
                                    </p:set>
                                    <p:animEffect filter="fade" transition="in">
                                      <p:cBhvr>
                                        <p:cTn dur="1000"/>
                                        <p:tgtEl>
                                          <p:spTgt spid="12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2"/>
          <p:cNvSpPr txBox="1"/>
          <p:nvPr/>
        </p:nvSpPr>
        <p:spPr>
          <a:xfrm>
            <a:off x="327600" y="597823"/>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33" name="Google Shape;133;p12"/>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Methods to Conduct Competitive Assessment</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Identify Your Top Ten Competitors</a:t>
            </a:r>
            <a:endParaRPr b="0" i="0" sz="1800" u="none" cap="none" strike="noStrike">
              <a:solidFill>
                <a:srgbClr val="000000"/>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Analyse and Compare Competitor Content</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Analyse Their SEO Structure</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Look at their Social Media Integration</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Identify Areas for Improvement</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gtEl>
                                        <p:attrNameLst>
                                          <p:attrName>style.visibility</p:attrName>
                                        </p:attrNameLst>
                                      </p:cBhvr>
                                      <p:to>
                                        <p:strVal val="visible"/>
                                      </p:to>
                                    </p:set>
                                    <p:animEffect filter="fade" transition="in">
                                      <p:cBhvr>
                                        <p:cTn dur="1000"/>
                                        <p:tgtEl>
                                          <p:spTgt spid="1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0" st="0"/>
                                            </p:txEl>
                                          </p:spTgt>
                                        </p:tgtEl>
                                        <p:attrNameLst>
                                          <p:attrName>style.visibility</p:attrName>
                                        </p:attrNameLst>
                                      </p:cBhvr>
                                      <p:to>
                                        <p:strVal val="visible"/>
                                      </p:to>
                                    </p:set>
                                    <p:animEffect filter="fade" transition="in">
                                      <p:cBhvr>
                                        <p:cTn dur="1000"/>
                                        <p:tgtEl>
                                          <p:spTgt spid="13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1" st="1"/>
                                            </p:txEl>
                                          </p:spTgt>
                                        </p:tgtEl>
                                        <p:attrNameLst>
                                          <p:attrName>style.visibility</p:attrName>
                                        </p:attrNameLst>
                                      </p:cBhvr>
                                      <p:to>
                                        <p:strVal val="visible"/>
                                      </p:to>
                                    </p:set>
                                    <p:animEffect filter="fade" transition="in">
                                      <p:cBhvr>
                                        <p:cTn dur="1000"/>
                                        <p:tgtEl>
                                          <p:spTgt spid="13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2" st="2"/>
                                            </p:txEl>
                                          </p:spTgt>
                                        </p:tgtEl>
                                        <p:attrNameLst>
                                          <p:attrName>style.visibility</p:attrName>
                                        </p:attrNameLst>
                                      </p:cBhvr>
                                      <p:to>
                                        <p:strVal val="visible"/>
                                      </p:to>
                                    </p:set>
                                    <p:animEffect filter="fade" transition="in">
                                      <p:cBhvr>
                                        <p:cTn dur="1000"/>
                                        <p:tgtEl>
                                          <p:spTgt spid="13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3" st="3"/>
                                            </p:txEl>
                                          </p:spTgt>
                                        </p:tgtEl>
                                        <p:attrNameLst>
                                          <p:attrName>style.visibility</p:attrName>
                                        </p:attrNameLst>
                                      </p:cBhvr>
                                      <p:to>
                                        <p:strVal val="visible"/>
                                      </p:to>
                                    </p:set>
                                    <p:animEffect filter="fade" transition="in">
                                      <p:cBhvr>
                                        <p:cTn dur="1000"/>
                                        <p:tgtEl>
                                          <p:spTgt spid="13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4" st="4"/>
                                            </p:txEl>
                                          </p:spTgt>
                                        </p:tgtEl>
                                        <p:attrNameLst>
                                          <p:attrName>style.visibility</p:attrName>
                                        </p:attrNameLst>
                                      </p:cBhvr>
                                      <p:to>
                                        <p:strVal val="visible"/>
                                      </p:to>
                                    </p:set>
                                    <p:animEffect filter="fade" transition="in">
                                      <p:cBhvr>
                                        <p:cTn dur="1000"/>
                                        <p:tgtEl>
                                          <p:spTgt spid="13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5" st="5"/>
                                            </p:txEl>
                                          </p:spTgt>
                                        </p:tgtEl>
                                        <p:attrNameLst>
                                          <p:attrName>style.visibility</p:attrName>
                                        </p:attrNameLst>
                                      </p:cBhvr>
                                      <p:to>
                                        <p:strVal val="visible"/>
                                      </p:to>
                                    </p:set>
                                    <p:animEffect filter="fade" transition="in">
                                      <p:cBhvr>
                                        <p:cTn dur="1000"/>
                                        <p:tgtEl>
                                          <p:spTgt spid="13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6" st="6"/>
                                            </p:txEl>
                                          </p:spTgt>
                                        </p:tgtEl>
                                        <p:attrNameLst>
                                          <p:attrName>style.visibility</p:attrName>
                                        </p:attrNameLst>
                                      </p:cBhvr>
                                      <p:to>
                                        <p:strVal val="visible"/>
                                      </p:to>
                                    </p:set>
                                    <p:animEffect filter="fade" transition="in">
                                      <p:cBhvr>
                                        <p:cTn dur="1000"/>
                                        <p:tgtEl>
                                          <p:spTgt spid="13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3">
                                            <p:txEl>
                                              <p:pRg end="7" st="7"/>
                                            </p:txEl>
                                          </p:spTgt>
                                        </p:tgtEl>
                                        <p:attrNameLst>
                                          <p:attrName>style.visibility</p:attrName>
                                        </p:attrNameLst>
                                      </p:cBhvr>
                                      <p:to>
                                        <p:strVal val="visible"/>
                                      </p:to>
                                    </p:set>
                                    <p:animEffect filter="fade" transition="in">
                                      <p:cBhvr>
                                        <p:cTn dur="1000"/>
                                        <p:tgtEl>
                                          <p:spTgt spid="133">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13"/>
          <p:cNvPicPr preferRelativeResize="0"/>
          <p:nvPr/>
        </p:nvPicPr>
        <p:blipFill rotWithShape="1">
          <a:blip r:embed="rId3">
            <a:alphaModFix/>
          </a:blip>
          <a:srcRect b="0" l="12545" r="12553" t="0"/>
          <a:stretch/>
        </p:blipFill>
        <p:spPr>
          <a:xfrm>
            <a:off x="312300" y="1230750"/>
            <a:ext cx="2858400" cy="2858400"/>
          </a:xfrm>
          <a:prstGeom prst="roundRect">
            <a:avLst>
              <a:gd fmla="val 16667" name="adj"/>
            </a:avLst>
          </a:prstGeom>
          <a:noFill/>
          <a:ln>
            <a:noFill/>
          </a:ln>
        </p:spPr>
      </p:pic>
      <p:sp>
        <p:nvSpPr>
          <p:cNvPr id="139" name="Google Shape;139;p13"/>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40" name="Google Shape;140;p13"/>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chemeClr val="dk1"/>
                </a:solidFill>
                <a:latin typeface="Roboto"/>
                <a:ea typeface="Roboto"/>
                <a:cs typeface="Roboto"/>
                <a:sym typeface="Roboto"/>
              </a:rPr>
              <a:t>What is Business Blog?</a:t>
            </a:r>
            <a:endParaRPr b="0" i="0" sz="2000" u="none" cap="none" strike="noStrike">
              <a:solidFill>
                <a:schemeClr val="dk1"/>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chemeClr val="dk1"/>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 </a:t>
            </a:r>
            <a:endParaRPr b="0" i="0" sz="2000" u="none" cap="none" strike="noStrike">
              <a:solidFill>
                <a:srgbClr val="000000"/>
              </a:solidFill>
              <a:latin typeface="Roboto"/>
              <a:ea typeface="Roboto"/>
              <a:cs typeface="Roboto"/>
              <a:sym typeface="Roboto"/>
            </a:endParaRPr>
          </a:p>
        </p:txBody>
      </p:sp>
      <p:sp>
        <p:nvSpPr>
          <p:cNvPr id="141" name="Google Shape;141;p13"/>
          <p:cNvSpPr txBox="1"/>
          <p:nvPr/>
        </p:nvSpPr>
        <p:spPr>
          <a:xfrm>
            <a:off x="327600" y="7087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8"/>
                                        </p:tgtEl>
                                        <p:attrNameLst>
                                          <p:attrName>style.visibility</p:attrName>
                                        </p:attrNameLst>
                                      </p:cBhvr>
                                      <p:to>
                                        <p:strVal val="visible"/>
                                      </p:to>
                                    </p:set>
                                    <p:animEffect filter="fade" transition="in">
                                      <p:cBhvr>
                                        <p:cTn dur="1000"/>
                                        <p:tgtEl>
                                          <p:spTgt spid="13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0"/>
                                        </p:tgtEl>
                                        <p:attrNameLst>
                                          <p:attrName>style.visibility</p:attrName>
                                        </p:attrNameLst>
                                      </p:cBhvr>
                                      <p:to>
                                        <p:strVal val="visible"/>
                                      </p:to>
                                    </p:set>
                                    <p:animEffect filter="fade" transition="in">
                                      <p:cBhvr>
                                        <p:cTn dur="1000"/>
                                        <p:tgtEl>
                                          <p:spTgt spid="14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4"/>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47" name="Google Shape;147;p14"/>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Types of Business Blog</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Senior Leadership, Founder, CEO</a:t>
            </a:r>
            <a:endParaRPr b="0" i="0" sz="1800" u="none" cap="none" strike="noStrike">
              <a:solidFill>
                <a:srgbClr val="000000"/>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General Company Blog, Multi-Author</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Specific Team or Department Blog</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Product, Service, Marketing Blog</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Employee Blog</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
        <p:nvSpPr>
          <p:cNvPr id="148" name="Google Shape;148;p14"/>
          <p:cNvSpPr txBox="1"/>
          <p:nvPr/>
        </p:nvSpPr>
        <p:spPr>
          <a:xfrm>
            <a:off x="327600" y="732375"/>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gtEl>
                                        <p:attrNameLst>
                                          <p:attrName>style.visibility</p:attrName>
                                        </p:attrNameLst>
                                      </p:cBhvr>
                                      <p:to>
                                        <p:strVal val="visible"/>
                                      </p:to>
                                    </p:set>
                                    <p:animEffect filter="fade" transition="in">
                                      <p:cBhvr>
                                        <p:cTn dur="1000"/>
                                        <p:tgtEl>
                                          <p:spTgt spid="14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0" st="0"/>
                                            </p:txEl>
                                          </p:spTgt>
                                        </p:tgtEl>
                                        <p:attrNameLst>
                                          <p:attrName>style.visibility</p:attrName>
                                        </p:attrNameLst>
                                      </p:cBhvr>
                                      <p:to>
                                        <p:strVal val="visible"/>
                                      </p:to>
                                    </p:set>
                                    <p:animEffect filter="fade" transition="in">
                                      <p:cBhvr>
                                        <p:cTn dur="1000"/>
                                        <p:tgtEl>
                                          <p:spTgt spid="147">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1" st="1"/>
                                            </p:txEl>
                                          </p:spTgt>
                                        </p:tgtEl>
                                        <p:attrNameLst>
                                          <p:attrName>style.visibility</p:attrName>
                                        </p:attrNameLst>
                                      </p:cBhvr>
                                      <p:to>
                                        <p:strVal val="visible"/>
                                      </p:to>
                                    </p:set>
                                    <p:animEffect filter="fade" transition="in">
                                      <p:cBhvr>
                                        <p:cTn dur="1000"/>
                                        <p:tgtEl>
                                          <p:spTgt spid="147">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2" st="2"/>
                                            </p:txEl>
                                          </p:spTgt>
                                        </p:tgtEl>
                                        <p:attrNameLst>
                                          <p:attrName>style.visibility</p:attrName>
                                        </p:attrNameLst>
                                      </p:cBhvr>
                                      <p:to>
                                        <p:strVal val="visible"/>
                                      </p:to>
                                    </p:set>
                                    <p:animEffect filter="fade" transition="in">
                                      <p:cBhvr>
                                        <p:cTn dur="1000"/>
                                        <p:tgtEl>
                                          <p:spTgt spid="147">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3" st="3"/>
                                            </p:txEl>
                                          </p:spTgt>
                                        </p:tgtEl>
                                        <p:attrNameLst>
                                          <p:attrName>style.visibility</p:attrName>
                                        </p:attrNameLst>
                                      </p:cBhvr>
                                      <p:to>
                                        <p:strVal val="visible"/>
                                      </p:to>
                                    </p:set>
                                    <p:animEffect filter="fade" transition="in">
                                      <p:cBhvr>
                                        <p:cTn dur="1000"/>
                                        <p:tgtEl>
                                          <p:spTgt spid="147">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4" st="4"/>
                                            </p:txEl>
                                          </p:spTgt>
                                        </p:tgtEl>
                                        <p:attrNameLst>
                                          <p:attrName>style.visibility</p:attrName>
                                        </p:attrNameLst>
                                      </p:cBhvr>
                                      <p:to>
                                        <p:strVal val="visible"/>
                                      </p:to>
                                    </p:set>
                                    <p:animEffect filter="fade" transition="in">
                                      <p:cBhvr>
                                        <p:cTn dur="1000"/>
                                        <p:tgtEl>
                                          <p:spTgt spid="147">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5" st="5"/>
                                            </p:txEl>
                                          </p:spTgt>
                                        </p:tgtEl>
                                        <p:attrNameLst>
                                          <p:attrName>style.visibility</p:attrName>
                                        </p:attrNameLst>
                                      </p:cBhvr>
                                      <p:to>
                                        <p:strVal val="visible"/>
                                      </p:to>
                                    </p:set>
                                    <p:animEffect filter="fade" transition="in">
                                      <p:cBhvr>
                                        <p:cTn dur="1000"/>
                                        <p:tgtEl>
                                          <p:spTgt spid="147">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6" st="6"/>
                                            </p:txEl>
                                          </p:spTgt>
                                        </p:tgtEl>
                                        <p:attrNameLst>
                                          <p:attrName>style.visibility</p:attrName>
                                        </p:attrNameLst>
                                      </p:cBhvr>
                                      <p:to>
                                        <p:strVal val="visible"/>
                                      </p:to>
                                    </p:set>
                                    <p:animEffect filter="fade" transition="in">
                                      <p:cBhvr>
                                        <p:cTn dur="1000"/>
                                        <p:tgtEl>
                                          <p:spTgt spid="147">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7">
                                            <p:txEl>
                                              <p:pRg end="7" st="7"/>
                                            </p:txEl>
                                          </p:spTgt>
                                        </p:tgtEl>
                                        <p:attrNameLst>
                                          <p:attrName>style.visibility</p:attrName>
                                        </p:attrNameLst>
                                      </p:cBhvr>
                                      <p:to>
                                        <p:strVal val="visible"/>
                                      </p:to>
                                    </p:set>
                                    <p:animEffect filter="fade" transition="in">
                                      <p:cBhvr>
                                        <p:cTn dur="1000"/>
                                        <p:tgtEl>
                                          <p:spTgt spid="147">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15"/>
          <p:cNvPicPr preferRelativeResize="0"/>
          <p:nvPr/>
        </p:nvPicPr>
        <p:blipFill rotWithShape="1">
          <a:blip r:embed="rId3">
            <a:alphaModFix/>
          </a:blip>
          <a:srcRect b="0" l="0" r="0" t="0"/>
          <a:stretch/>
        </p:blipFill>
        <p:spPr>
          <a:xfrm>
            <a:off x="334788" y="1230750"/>
            <a:ext cx="2858400" cy="2858400"/>
          </a:xfrm>
          <a:prstGeom prst="roundRect">
            <a:avLst>
              <a:gd fmla="val 16667" name="adj"/>
            </a:avLst>
          </a:prstGeom>
          <a:noFill/>
          <a:ln>
            <a:noFill/>
          </a:ln>
        </p:spPr>
      </p:pic>
      <p:sp>
        <p:nvSpPr>
          <p:cNvPr id="154" name="Google Shape;154;p15"/>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Ways to Create a Successful Blog</a:t>
            </a:r>
            <a:endParaRPr b="0" i="0" sz="2000" u="none" cap="none" strike="noStrike">
              <a:solidFill>
                <a:srgbClr val="000000"/>
              </a:solidFill>
              <a:latin typeface="Roboto"/>
              <a:ea typeface="Roboto"/>
              <a:cs typeface="Roboto"/>
              <a:sym typeface="Roboto"/>
            </a:endParaRPr>
          </a:p>
        </p:txBody>
      </p:sp>
      <p:sp>
        <p:nvSpPr>
          <p:cNvPr id="155" name="Google Shape;155;p15"/>
          <p:cNvSpPr txBox="1"/>
          <p:nvPr/>
        </p:nvSpPr>
        <p:spPr>
          <a:xfrm>
            <a:off x="327600" y="7087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3"/>
                                        </p:tgtEl>
                                        <p:attrNameLst>
                                          <p:attrName>style.visibility</p:attrName>
                                        </p:attrNameLst>
                                      </p:cBhvr>
                                      <p:to>
                                        <p:strVal val="visible"/>
                                      </p:to>
                                    </p:set>
                                    <p:animEffect filter="fade" transition="in">
                                      <p:cBhvr>
                                        <p:cTn dur="1000"/>
                                        <p:tgtEl>
                                          <p:spTgt spid="15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4"/>
                                        </p:tgtEl>
                                        <p:attrNameLst>
                                          <p:attrName>style.visibility</p:attrName>
                                        </p:attrNameLst>
                                      </p:cBhvr>
                                      <p:to>
                                        <p:strVal val="visible"/>
                                      </p:to>
                                    </p:set>
                                    <p:animEffect filter="fade" transition="in">
                                      <p:cBhvr>
                                        <p:cTn dur="1000"/>
                                        <p:tgtEl>
                                          <p:spTgt spid="1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pic>
        <p:nvPicPr>
          <p:cNvPr id="160" name="Google Shape;160;p16"/>
          <p:cNvPicPr preferRelativeResize="0"/>
          <p:nvPr/>
        </p:nvPicPr>
        <p:blipFill rotWithShape="1">
          <a:blip r:embed="rId3">
            <a:alphaModFix/>
          </a:blip>
          <a:srcRect b="0" l="0" r="0" t="0"/>
          <a:stretch/>
        </p:blipFill>
        <p:spPr>
          <a:xfrm>
            <a:off x="334800" y="1230738"/>
            <a:ext cx="2858400" cy="2858400"/>
          </a:xfrm>
          <a:prstGeom prst="roundRect">
            <a:avLst>
              <a:gd fmla="val 16667" name="adj"/>
            </a:avLst>
          </a:prstGeom>
          <a:noFill/>
          <a:ln>
            <a:noFill/>
          </a:ln>
        </p:spPr>
      </p:pic>
      <p:sp>
        <p:nvSpPr>
          <p:cNvPr id="161" name="Google Shape;161;p16"/>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62" name="Google Shape;162;p16"/>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Perfect Business Blog Post Plan</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sp>
        <p:nvSpPr>
          <p:cNvPr id="163" name="Google Shape;163;p16"/>
          <p:cNvSpPr txBox="1"/>
          <p:nvPr/>
        </p:nvSpPr>
        <p:spPr>
          <a:xfrm>
            <a:off x="327600" y="634994"/>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10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2"/>
                                        </p:tgtEl>
                                        <p:attrNameLst>
                                          <p:attrName>style.visibility</p:attrName>
                                        </p:attrNameLst>
                                      </p:cBhvr>
                                      <p:to>
                                        <p:strVal val="visible"/>
                                      </p:to>
                                    </p:set>
                                    <p:animEffect filter="fade" transition="in">
                                      <p:cBhvr>
                                        <p:cTn dur="1000"/>
                                        <p:tgtEl>
                                          <p:spTgt spid="16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17"/>
          <p:cNvPicPr preferRelativeResize="0"/>
          <p:nvPr/>
        </p:nvPicPr>
        <p:blipFill rotWithShape="1">
          <a:blip r:embed="rId3">
            <a:alphaModFix/>
          </a:blip>
          <a:srcRect b="0" l="0" r="0" t="0"/>
          <a:stretch/>
        </p:blipFill>
        <p:spPr>
          <a:xfrm>
            <a:off x="334800" y="1230738"/>
            <a:ext cx="2858400" cy="2858400"/>
          </a:xfrm>
          <a:prstGeom prst="roundRect">
            <a:avLst>
              <a:gd fmla="val 16667" name="adj"/>
            </a:avLst>
          </a:prstGeom>
          <a:noFill/>
          <a:ln>
            <a:noFill/>
          </a:ln>
        </p:spPr>
      </p:pic>
      <p:sp>
        <p:nvSpPr>
          <p:cNvPr id="169" name="Google Shape;169;p17"/>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Tips to Write Business Blog</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sp>
        <p:nvSpPr>
          <p:cNvPr id="170" name="Google Shape;170;p17"/>
          <p:cNvSpPr txBox="1"/>
          <p:nvPr/>
        </p:nvSpPr>
        <p:spPr>
          <a:xfrm>
            <a:off x="230956" y="7087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8"/>
                                        </p:tgtEl>
                                        <p:attrNameLst>
                                          <p:attrName>style.visibility</p:attrName>
                                        </p:attrNameLst>
                                      </p:cBhvr>
                                      <p:to>
                                        <p:strVal val="visible"/>
                                      </p:to>
                                    </p:set>
                                    <p:animEffect filter="fade" transition="in">
                                      <p:cBhvr>
                                        <p:cTn dur="1000"/>
                                        <p:tgtEl>
                                          <p:spTgt spid="16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1000"/>
                                        <p:tgtEl>
                                          <p:spTgt spid="1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pic>
        <p:nvPicPr>
          <p:cNvPr id="175" name="Google Shape;175;p18"/>
          <p:cNvPicPr preferRelativeResize="0"/>
          <p:nvPr/>
        </p:nvPicPr>
        <p:blipFill rotWithShape="1">
          <a:blip r:embed="rId3">
            <a:alphaModFix/>
          </a:blip>
          <a:srcRect b="0" l="0" r="0" t="0"/>
          <a:stretch/>
        </p:blipFill>
        <p:spPr>
          <a:xfrm>
            <a:off x="334788" y="1230750"/>
            <a:ext cx="2858400" cy="2858400"/>
          </a:xfrm>
          <a:prstGeom prst="roundRect">
            <a:avLst>
              <a:gd fmla="val 16667" name="adj"/>
            </a:avLst>
          </a:prstGeom>
          <a:noFill/>
          <a:ln>
            <a:noFill/>
          </a:ln>
        </p:spPr>
      </p:pic>
      <p:sp>
        <p:nvSpPr>
          <p:cNvPr id="176" name="Google Shape;176;p18"/>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77" name="Google Shape;177;p18"/>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Essential Elements of a Business Blog</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sp>
        <p:nvSpPr>
          <p:cNvPr id="178" name="Google Shape;178;p18"/>
          <p:cNvSpPr txBox="1"/>
          <p:nvPr/>
        </p:nvSpPr>
        <p:spPr>
          <a:xfrm>
            <a:off x="327600" y="7087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pic>
        <p:nvPicPr>
          <p:cNvPr id="183" name="Google Shape;183;p19"/>
          <p:cNvPicPr preferRelativeResize="0"/>
          <p:nvPr/>
        </p:nvPicPr>
        <p:blipFill rotWithShape="1">
          <a:blip r:embed="rId3">
            <a:alphaModFix/>
          </a:blip>
          <a:srcRect b="0" l="0" r="0" t="0"/>
          <a:stretch/>
        </p:blipFill>
        <p:spPr>
          <a:xfrm>
            <a:off x="334800" y="1230750"/>
            <a:ext cx="2858400" cy="2858400"/>
          </a:xfrm>
          <a:prstGeom prst="roundRect">
            <a:avLst>
              <a:gd fmla="val 16667" name="adj"/>
            </a:avLst>
          </a:prstGeom>
          <a:noFill/>
          <a:ln>
            <a:noFill/>
          </a:ln>
        </p:spPr>
      </p:pic>
      <p:sp>
        <p:nvSpPr>
          <p:cNvPr id="184" name="Google Shape;184;p19"/>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85" name="Google Shape;185;p19"/>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Benefits of Business Blogging</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sp>
        <p:nvSpPr>
          <p:cNvPr id="186" name="Google Shape;186;p19"/>
          <p:cNvSpPr txBox="1"/>
          <p:nvPr/>
        </p:nvSpPr>
        <p:spPr>
          <a:xfrm>
            <a:off x="327600" y="5791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3"/>
                                        </p:tgtEl>
                                        <p:attrNameLst>
                                          <p:attrName>style.visibility</p:attrName>
                                        </p:attrNameLst>
                                      </p:cBhvr>
                                      <p:to>
                                        <p:strVal val="visible"/>
                                      </p:to>
                                    </p:set>
                                    <p:animEffect filter="fade" transition="in">
                                      <p:cBhvr>
                                        <p:cTn dur="1000"/>
                                        <p:tgtEl>
                                          <p:spTgt spid="1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5"/>
                                        </p:tgtEl>
                                        <p:attrNameLst>
                                          <p:attrName>style.visibility</p:attrName>
                                        </p:attrNameLst>
                                      </p:cBhvr>
                                      <p:to>
                                        <p:strVal val="visible"/>
                                      </p:to>
                                    </p:set>
                                    <p:animEffect filter="fade" transition="in">
                                      <p:cBhvr>
                                        <p:cTn dur="1000"/>
                                        <p:tgtEl>
                                          <p:spTgt spid="18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ph type="title"/>
          </p:nvPr>
        </p:nvSpPr>
        <p:spPr>
          <a:xfrm>
            <a:off x="1376775" y="976706"/>
            <a:ext cx="6390450" cy="429525"/>
          </a:xfrm>
          <a:prstGeom prst="rect">
            <a:avLst/>
          </a:prstGeom>
          <a:noFill/>
          <a:ln>
            <a:noFill/>
          </a:ln>
        </p:spPr>
        <p:txBody>
          <a:bodyPr anchorCtr="0" anchor="t" bIns="68550" lIns="68550" spcFirstLastPara="1" rIns="68550" wrap="square" tIns="68550">
            <a:normAutofit fontScale="90000"/>
          </a:bodyPr>
          <a:lstStyle/>
          <a:p>
            <a:pPr indent="0" lvl="0" marL="0" rtl="0" algn="l">
              <a:lnSpc>
                <a:spcPct val="100000"/>
              </a:lnSpc>
              <a:spcBef>
                <a:spcPts val="0"/>
              </a:spcBef>
              <a:spcAft>
                <a:spcPts val="0"/>
              </a:spcAft>
              <a:buSzPct val="111111"/>
              <a:buNone/>
            </a:pPr>
            <a:r>
              <a:t/>
            </a:r>
            <a:endParaRPr/>
          </a:p>
        </p:txBody>
      </p:sp>
      <p:sp>
        <p:nvSpPr>
          <p:cNvPr id="68" name="Google Shape;68;p2"/>
          <p:cNvSpPr txBox="1"/>
          <p:nvPr>
            <p:ph idx="1" type="body"/>
          </p:nvPr>
        </p:nvSpPr>
        <p:spPr>
          <a:xfrm>
            <a:off x="1376775" y="1507294"/>
            <a:ext cx="6390450" cy="2562300"/>
          </a:xfrm>
          <a:prstGeom prst="rect">
            <a:avLst/>
          </a:prstGeom>
          <a:noFill/>
          <a:ln>
            <a:noFill/>
          </a:ln>
        </p:spPr>
        <p:txBody>
          <a:bodyPr anchorCtr="0" anchor="t" bIns="68550" lIns="68550" spcFirstLastPara="1" rIns="68550" wrap="square" tIns="68550">
            <a:normAutofit/>
          </a:bodyPr>
          <a:lstStyle/>
          <a:p>
            <a:pPr indent="0" lvl="0" marL="0" rtl="0" algn="l">
              <a:lnSpc>
                <a:spcPct val="115000"/>
              </a:lnSpc>
              <a:spcBef>
                <a:spcPts val="0"/>
              </a:spcBef>
              <a:spcAft>
                <a:spcPts val="900"/>
              </a:spcAft>
              <a:buSzPts val="1800"/>
              <a:buNone/>
            </a:pPr>
            <a:r>
              <a:t/>
            </a:r>
            <a:endParaRPr/>
          </a:p>
        </p:txBody>
      </p:sp>
      <p:pic>
        <p:nvPicPr>
          <p:cNvPr id="69" name="Google Shape;69;p2"/>
          <p:cNvPicPr preferRelativeResize="0"/>
          <p:nvPr/>
        </p:nvPicPr>
        <p:blipFill rotWithShape="1">
          <a:blip r:embed="rId3">
            <a:alphaModFix/>
          </a:blip>
          <a:srcRect b="0" l="0" r="0" t="0"/>
          <a:stretch/>
        </p:blipFill>
        <p:spPr>
          <a:xfrm>
            <a:off x="0" y="0"/>
            <a:ext cx="9144000" cy="5143500"/>
          </a:xfrm>
          <a:prstGeom prst="rect">
            <a:avLst/>
          </a:prstGeom>
          <a:noFill/>
          <a:ln>
            <a:noFill/>
          </a:ln>
        </p:spPr>
      </p:pic>
      <p:sp>
        <p:nvSpPr>
          <p:cNvPr id="70" name="Google Shape;70;p2"/>
          <p:cNvSpPr txBox="1"/>
          <p:nvPr/>
        </p:nvSpPr>
        <p:spPr>
          <a:xfrm>
            <a:off x="791422" y="1406231"/>
            <a:ext cx="3780578" cy="3093132"/>
          </a:xfrm>
          <a:prstGeom prst="rect">
            <a:avLst/>
          </a:prstGeom>
          <a:noFill/>
          <a:ln>
            <a:noFill/>
          </a:ln>
        </p:spPr>
        <p:txBody>
          <a:bodyPr anchorCtr="0" anchor="t" bIns="68550" lIns="68550" spcFirstLastPara="1" rIns="68550" wrap="square" tIns="68550">
            <a:spAutoFit/>
          </a:bodyPr>
          <a:lstStyle/>
          <a:p>
            <a:pPr indent="0" lvl="0" marL="0" marR="0" rtl="0" algn="l">
              <a:lnSpc>
                <a:spcPct val="100000"/>
              </a:lnSpc>
              <a:spcBef>
                <a:spcPts val="0"/>
              </a:spcBef>
              <a:spcAft>
                <a:spcPts val="0"/>
              </a:spcAft>
              <a:buNone/>
            </a:pPr>
            <a:r>
              <a:rPr b="1" i="0" lang="en-GB" sz="3200" u="none" cap="none" strike="noStrike">
                <a:solidFill>
                  <a:schemeClr val="lt1"/>
                </a:solidFill>
                <a:latin typeface="Roboto"/>
                <a:ea typeface="Roboto"/>
                <a:cs typeface="Roboto"/>
                <a:sym typeface="Roboto"/>
              </a:rPr>
              <a:t>BUSINESS ETIQUETTE - DEVELOPING A BRAND MESSAGE, FAQ'S, ASSESSING COMPETITION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p:nvPr/>
        </p:nvSpPr>
        <p:spPr>
          <a:xfrm>
            <a:off x="555120" y="915840"/>
            <a:ext cx="7544880" cy="83095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Roboto"/>
              <a:ea typeface="Roboto"/>
              <a:cs typeface="Roboto"/>
              <a:sym typeface="Roboto"/>
            </a:endParaRPr>
          </a:p>
          <a:p>
            <a:pPr indent="0" lvl="0" marL="0" marR="0" rtl="0" algn="l">
              <a:lnSpc>
                <a:spcPct val="100000"/>
              </a:lnSpc>
              <a:spcBef>
                <a:spcPts val="0"/>
              </a:spcBef>
              <a:spcAft>
                <a:spcPts val="0"/>
              </a:spcAft>
              <a:buNone/>
            </a:pPr>
            <a:r>
              <a:t/>
            </a:r>
            <a:endParaRPr b="0" i="0" sz="1200" u="none" cap="none" strike="noStrike">
              <a:solidFill>
                <a:srgbClr val="000000"/>
              </a:solidFill>
              <a:latin typeface="Roboto"/>
              <a:ea typeface="Roboto"/>
              <a:cs typeface="Roboto"/>
              <a:sym typeface="Roboto"/>
            </a:endParaRPr>
          </a:p>
        </p:txBody>
      </p:sp>
      <p:pic>
        <p:nvPicPr>
          <p:cNvPr id="192" name="Google Shape;192;p20"/>
          <p:cNvPicPr preferRelativeResize="0"/>
          <p:nvPr/>
        </p:nvPicPr>
        <p:blipFill rotWithShape="1">
          <a:blip r:embed="rId3">
            <a:alphaModFix/>
          </a:blip>
          <a:srcRect b="0" l="0" r="0" t="0"/>
          <a:stretch/>
        </p:blipFill>
        <p:spPr>
          <a:xfrm>
            <a:off x="2799161" y="913210"/>
            <a:ext cx="2855119" cy="2888456"/>
          </a:xfrm>
          <a:prstGeom prst="rect">
            <a:avLst/>
          </a:prstGeom>
          <a:noFill/>
          <a:ln>
            <a:noFill/>
          </a:ln>
        </p:spPr>
      </p:pic>
      <p:sp>
        <p:nvSpPr>
          <p:cNvPr id="193" name="Google Shape;193;p20"/>
          <p:cNvSpPr/>
          <p:nvPr/>
        </p:nvSpPr>
        <p:spPr>
          <a:xfrm>
            <a:off x="1634730" y="4055270"/>
            <a:ext cx="5183981" cy="284560"/>
          </a:xfrm>
          <a:prstGeom prst="rect">
            <a:avLst/>
          </a:prstGeom>
          <a:noFill/>
          <a:ln>
            <a:noFill/>
          </a:ln>
        </p:spPr>
        <p:txBody>
          <a:bodyPr anchorCtr="0" anchor="ctr" bIns="82925" lIns="81625" spcFirstLastPara="1" rIns="81625" wrap="square" tIns="82925">
            <a:noAutofit/>
          </a:bodyPr>
          <a:lstStyle/>
          <a:p>
            <a:pPr indent="0" lvl="0" marL="0" marR="0" rtl="0" algn="ctr">
              <a:lnSpc>
                <a:spcPct val="100000"/>
              </a:lnSpc>
              <a:spcBef>
                <a:spcPts val="0"/>
              </a:spcBef>
              <a:spcAft>
                <a:spcPts val="0"/>
              </a:spcAft>
              <a:buClr>
                <a:srgbClr val="000000"/>
              </a:buClr>
              <a:buSzPts val="1200"/>
              <a:buFont typeface="Arial"/>
              <a:buNone/>
            </a:pPr>
            <a:r>
              <a:rPr b="0" i="0" lang="en-GB" sz="1200" u="sng" cap="none" strike="noStrike">
                <a:solidFill>
                  <a:srgbClr val="666666"/>
                </a:solidFill>
                <a:latin typeface="Roboto"/>
                <a:ea typeface="Roboto"/>
                <a:cs typeface="Roboto"/>
                <a:sym typeface="Roboto"/>
                <a:hlinkClick r:id="rId4">
                  <a:extLst>
                    <a:ext uri="{A12FA001-AC4F-418D-AE19-62706E023703}">
                      <ahyp:hlinkClr val="tx"/>
                    </a:ext>
                  </a:extLst>
                </a:hlinkClick>
              </a:rPr>
              <a:t>https://learn.codemithra.com</a:t>
            </a:r>
            <a:endParaRPr b="0" i="0" sz="1200" u="none" cap="none" strike="noStrike">
              <a:solidFill>
                <a:srgbClr val="666666"/>
              </a:solidFill>
              <a:latin typeface="Roboto"/>
              <a:ea typeface="Roboto"/>
              <a:cs typeface="Roboto"/>
              <a:sym typeface="Roboto"/>
            </a:endParaRPr>
          </a:p>
          <a:p>
            <a:pPr indent="0" lvl="0" marL="0" marR="0" rtl="0" algn="ctr">
              <a:lnSpc>
                <a:spcPct val="100000"/>
              </a:lnSpc>
              <a:spcBef>
                <a:spcPts val="0"/>
              </a:spcBef>
              <a:spcAft>
                <a:spcPts val="0"/>
              </a:spcAft>
              <a:buClr>
                <a:srgbClr val="000000"/>
              </a:buClr>
              <a:buSzPts val="1200"/>
              <a:buFont typeface="Arial"/>
              <a:buNone/>
            </a:pPr>
            <a:r>
              <a:t/>
            </a:r>
            <a:endParaRPr b="0" i="0" sz="1200" u="none" cap="none" strike="noStrike">
              <a:solidFill>
                <a:srgbClr val="000000"/>
              </a:solidFill>
              <a:latin typeface="Roboto"/>
              <a:ea typeface="Roboto"/>
              <a:cs typeface="Roboto"/>
              <a:sym typeface="Robo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t/>
            </a:r>
            <a:endParaRPr/>
          </a:p>
        </p:txBody>
      </p:sp>
      <p:sp>
        <p:nvSpPr>
          <p:cNvPr id="199" name="Google Shape;199;p2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342900" lvl="0" marL="457200" rtl="0" algn="ctr">
              <a:lnSpc>
                <a:spcPct val="100000"/>
              </a:lnSpc>
              <a:spcBef>
                <a:spcPts val="0"/>
              </a:spcBef>
              <a:spcAft>
                <a:spcPts val="0"/>
              </a:spcAft>
              <a:buSzPts val="2800"/>
              <a:buNone/>
            </a:pPr>
            <a:r>
              <a:t/>
            </a:r>
            <a:endParaRPr/>
          </a:p>
        </p:txBody>
      </p:sp>
      <p:pic>
        <p:nvPicPr>
          <p:cNvPr id="200" name="Google Shape;200;p21"/>
          <p:cNvPicPr preferRelativeResize="0"/>
          <p:nvPr/>
        </p:nvPicPr>
        <p:blipFill rotWithShape="1">
          <a:blip r:embed="rId3">
            <a:alphaModFix/>
          </a:blip>
          <a:srcRect b="0" l="0" r="0" t="0"/>
          <a:stretch/>
        </p:blipFill>
        <p:spPr>
          <a:xfrm>
            <a:off x="2" y="2"/>
            <a:ext cx="9144003" cy="5143501"/>
          </a:xfrm>
          <a:prstGeom prst="rect">
            <a:avLst/>
          </a:prstGeom>
          <a:noFill/>
          <a:ln>
            <a:noFill/>
          </a:ln>
        </p:spPr>
      </p:pic>
      <p:sp>
        <p:nvSpPr>
          <p:cNvPr id="201" name="Google Shape;201;p21"/>
          <p:cNvSpPr txBox="1"/>
          <p:nvPr/>
        </p:nvSpPr>
        <p:spPr>
          <a:xfrm>
            <a:off x="3141000" y="2194650"/>
            <a:ext cx="2862000" cy="754022"/>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0" i="0" lang="en-GB" sz="3700" u="none" cap="none" strike="noStrike">
                <a:solidFill>
                  <a:schemeClr val="lt1"/>
                </a:solidFill>
                <a:latin typeface="Roboto"/>
                <a:ea typeface="Roboto"/>
                <a:cs typeface="Roboto"/>
                <a:sym typeface="Roboto"/>
              </a:rPr>
              <a:t>THANK YOU</a:t>
            </a:r>
            <a:endParaRPr b="0" i="0" sz="3700" u="none" cap="none" strike="noStrike">
              <a:solidFill>
                <a:schemeClr val="lt1"/>
              </a:solidFill>
              <a:latin typeface="Roboto"/>
              <a:ea typeface="Roboto"/>
              <a:cs typeface="Roboto"/>
              <a:sym typeface="Roboto"/>
            </a:endParaRPr>
          </a:p>
        </p:txBody>
      </p:sp>
      <p:pic>
        <p:nvPicPr>
          <p:cNvPr id="202" name="Google Shape;202;p21"/>
          <p:cNvPicPr preferRelativeResize="0"/>
          <p:nvPr/>
        </p:nvPicPr>
        <p:blipFill rotWithShape="1">
          <a:blip r:embed="rId4">
            <a:alphaModFix/>
          </a:blip>
          <a:srcRect b="0" l="0" r="0" t="0"/>
          <a:stretch/>
        </p:blipFill>
        <p:spPr>
          <a:xfrm>
            <a:off x="1752016" y="4591075"/>
            <a:ext cx="338156" cy="338150"/>
          </a:xfrm>
          <a:prstGeom prst="rect">
            <a:avLst/>
          </a:prstGeom>
          <a:noFill/>
          <a:ln>
            <a:noFill/>
          </a:ln>
        </p:spPr>
      </p:pic>
      <p:pic>
        <p:nvPicPr>
          <p:cNvPr id="203" name="Google Shape;203;p21"/>
          <p:cNvPicPr preferRelativeResize="0"/>
          <p:nvPr/>
        </p:nvPicPr>
        <p:blipFill rotWithShape="1">
          <a:blip r:embed="rId5">
            <a:alphaModFix/>
          </a:blip>
          <a:srcRect b="0" l="0" r="0" t="0"/>
          <a:stretch/>
        </p:blipFill>
        <p:spPr>
          <a:xfrm>
            <a:off x="3272650" y="4591075"/>
            <a:ext cx="338156" cy="338150"/>
          </a:xfrm>
          <a:prstGeom prst="rect">
            <a:avLst/>
          </a:prstGeom>
          <a:noFill/>
          <a:ln>
            <a:noFill/>
          </a:ln>
        </p:spPr>
      </p:pic>
      <p:sp>
        <p:nvSpPr>
          <p:cNvPr id="204" name="Google Shape;204;p21"/>
          <p:cNvSpPr txBox="1"/>
          <p:nvPr/>
        </p:nvSpPr>
        <p:spPr>
          <a:xfrm>
            <a:off x="1980750" y="4590801"/>
            <a:ext cx="11871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0" i="0" lang="en-GB" sz="1000" u="none" cap="none" strike="noStrike">
                <a:solidFill>
                  <a:schemeClr val="lt1"/>
                </a:solidFill>
                <a:latin typeface="Roboto"/>
                <a:ea typeface="Roboto"/>
                <a:cs typeface="Roboto"/>
                <a:sym typeface="Roboto"/>
              </a:rPr>
              <a:t>+91 78150 95095</a:t>
            </a:r>
            <a:endParaRPr b="0" i="0" sz="1000" u="none" cap="none" strike="noStrike">
              <a:solidFill>
                <a:schemeClr val="lt1"/>
              </a:solidFill>
              <a:latin typeface="Roboto"/>
              <a:ea typeface="Roboto"/>
              <a:cs typeface="Roboto"/>
              <a:sym typeface="Roboto"/>
            </a:endParaRPr>
          </a:p>
        </p:txBody>
      </p:sp>
      <p:cxnSp>
        <p:nvCxnSpPr>
          <p:cNvPr id="205" name="Google Shape;205;p21"/>
          <p:cNvCxnSpPr/>
          <p:nvPr/>
        </p:nvCxnSpPr>
        <p:spPr>
          <a:xfrm rot="10800000">
            <a:off x="3220250" y="4619675"/>
            <a:ext cx="0" cy="300000"/>
          </a:xfrm>
          <a:prstGeom prst="straightConnector1">
            <a:avLst/>
          </a:prstGeom>
          <a:noFill/>
          <a:ln cap="flat" cmpd="sng" w="9525">
            <a:solidFill>
              <a:schemeClr val="lt1"/>
            </a:solidFill>
            <a:prstDash val="solid"/>
            <a:round/>
            <a:headEnd len="sm" w="sm" type="none"/>
            <a:tailEnd len="sm" w="sm" type="none"/>
          </a:ln>
        </p:spPr>
      </p:cxnSp>
      <p:sp>
        <p:nvSpPr>
          <p:cNvPr id="206" name="Google Shape;206;p21"/>
          <p:cNvSpPr txBox="1"/>
          <p:nvPr/>
        </p:nvSpPr>
        <p:spPr>
          <a:xfrm>
            <a:off x="3519050" y="4590801"/>
            <a:ext cx="19347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0" i="0" lang="en-GB" sz="1000" u="none" cap="none" strike="noStrike">
                <a:solidFill>
                  <a:schemeClr val="lt1"/>
                </a:solidFill>
                <a:latin typeface="Roboto"/>
                <a:ea typeface="Roboto"/>
                <a:cs typeface="Roboto"/>
                <a:sym typeface="Roboto"/>
              </a:rPr>
              <a:t>codemithra@ethnus.com</a:t>
            </a:r>
            <a:endParaRPr b="0" i="0" sz="1000" u="none" cap="none" strike="noStrike">
              <a:solidFill>
                <a:schemeClr val="lt1"/>
              </a:solidFill>
              <a:latin typeface="Roboto"/>
              <a:ea typeface="Roboto"/>
              <a:cs typeface="Roboto"/>
              <a:sym typeface="Roboto"/>
            </a:endParaRPr>
          </a:p>
        </p:txBody>
      </p:sp>
      <p:pic>
        <p:nvPicPr>
          <p:cNvPr id="207" name="Google Shape;207;p21"/>
          <p:cNvPicPr preferRelativeResize="0"/>
          <p:nvPr/>
        </p:nvPicPr>
        <p:blipFill rotWithShape="1">
          <a:blip r:embed="rId6">
            <a:alphaModFix/>
          </a:blip>
          <a:srcRect b="0" l="0" r="0" t="0"/>
          <a:stretch/>
        </p:blipFill>
        <p:spPr>
          <a:xfrm>
            <a:off x="5223772" y="4591063"/>
            <a:ext cx="338156" cy="338150"/>
          </a:xfrm>
          <a:prstGeom prst="rect">
            <a:avLst/>
          </a:prstGeom>
          <a:noFill/>
          <a:ln>
            <a:noFill/>
          </a:ln>
        </p:spPr>
      </p:pic>
      <p:sp>
        <p:nvSpPr>
          <p:cNvPr id="208" name="Google Shape;208;p21"/>
          <p:cNvSpPr txBox="1"/>
          <p:nvPr/>
        </p:nvSpPr>
        <p:spPr>
          <a:xfrm>
            <a:off x="5457275" y="4590801"/>
            <a:ext cx="1934700" cy="338524"/>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rPr b="0" i="0" lang="en-GB" sz="1000" u="none" cap="none" strike="noStrike">
                <a:solidFill>
                  <a:schemeClr val="lt1"/>
                </a:solidFill>
                <a:latin typeface="Roboto"/>
                <a:ea typeface="Roboto"/>
                <a:cs typeface="Roboto"/>
                <a:sym typeface="Roboto"/>
              </a:rPr>
              <a:t>www.codemithra.com</a:t>
            </a:r>
            <a:endParaRPr b="0" i="0" sz="1000" u="none" cap="none" strike="noStrike">
              <a:solidFill>
                <a:schemeClr val="lt1"/>
              </a:solidFill>
              <a:latin typeface="Roboto"/>
              <a:ea typeface="Roboto"/>
              <a:cs typeface="Roboto"/>
              <a:sym typeface="Roboto"/>
            </a:endParaRPr>
          </a:p>
        </p:txBody>
      </p:sp>
      <p:cxnSp>
        <p:nvCxnSpPr>
          <p:cNvPr id="209" name="Google Shape;209;p21"/>
          <p:cNvCxnSpPr/>
          <p:nvPr/>
        </p:nvCxnSpPr>
        <p:spPr>
          <a:xfrm rot="10800000">
            <a:off x="5166625" y="4610150"/>
            <a:ext cx="0" cy="30000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3"/>
          <p:cNvSpPr txBox="1"/>
          <p:nvPr/>
        </p:nvSpPr>
        <p:spPr>
          <a:xfrm>
            <a:off x="4835250" y="2571750"/>
            <a:ext cx="4061400" cy="766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80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Developing a Brand Message</a:t>
            </a:r>
            <a:endParaRPr b="0" i="0" sz="2000" u="none" cap="none" strike="noStrike">
              <a:solidFill>
                <a:srgbClr val="000000"/>
              </a:solidFill>
              <a:latin typeface="Roboto"/>
              <a:ea typeface="Roboto"/>
              <a:cs typeface="Roboto"/>
              <a:sym typeface="Roboto"/>
            </a:endParaRPr>
          </a:p>
        </p:txBody>
      </p:sp>
      <p:pic>
        <p:nvPicPr>
          <p:cNvPr id="76" name="Google Shape;76;p3"/>
          <p:cNvPicPr preferRelativeResize="0"/>
          <p:nvPr/>
        </p:nvPicPr>
        <p:blipFill rotWithShape="1">
          <a:blip r:embed="rId3">
            <a:alphaModFix/>
          </a:blip>
          <a:srcRect b="0" l="0" r="0" t="0"/>
          <a:stretch/>
        </p:blipFill>
        <p:spPr>
          <a:xfrm>
            <a:off x="327588" y="966439"/>
            <a:ext cx="4140000" cy="340711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5"/>
                                        </p:tgtEl>
                                        <p:attrNameLst>
                                          <p:attrName>style.visibility</p:attrName>
                                        </p:attrNameLst>
                                      </p:cBhvr>
                                      <p:to>
                                        <p:strVal val="visible"/>
                                      </p:to>
                                    </p:set>
                                    <p:animEffect filter="fade" transition="in">
                                      <p:cBhvr>
                                        <p:cTn dur="1000"/>
                                        <p:tgtEl>
                                          <p:spTgt spid="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4"/>
          <p:cNvPicPr preferRelativeResize="0"/>
          <p:nvPr/>
        </p:nvPicPr>
        <p:blipFill rotWithShape="1">
          <a:blip r:embed="rId3">
            <a:alphaModFix/>
          </a:blip>
          <a:srcRect b="0" l="0" r="0" t="0"/>
          <a:stretch/>
        </p:blipFill>
        <p:spPr>
          <a:xfrm>
            <a:off x="312288" y="1230738"/>
            <a:ext cx="2858400" cy="2858400"/>
          </a:xfrm>
          <a:prstGeom prst="roundRect">
            <a:avLst>
              <a:gd fmla="val 16667" name="adj"/>
            </a:avLst>
          </a:prstGeom>
          <a:noFill/>
          <a:ln>
            <a:noFill/>
          </a:ln>
        </p:spPr>
      </p:pic>
      <p:sp>
        <p:nvSpPr>
          <p:cNvPr id="82" name="Google Shape;82;p4"/>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p:txBody>
      </p:sp>
      <p:sp>
        <p:nvSpPr>
          <p:cNvPr id="83" name="Google Shape;83;p4"/>
          <p:cNvSpPr txBox="1"/>
          <p:nvPr/>
        </p:nvSpPr>
        <p:spPr>
          <a:xfrm>
            <a:off x="3664750" y="1450825"/>
            <a:ext cx="52872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rPr b="0" i="0" lang="en-GB" sz="2000" u="none" cap="none" strike="noStrike">
                <a:solidFill>
                  <a:srgbClr val="000000"/>
                </a:solidFill>
                <a:latin typeface="Roboto"/>
                <a:ea typeface="Roboto"/>
                <a:cs typeface="Roboto"/>
                <a:sym typeface="Roboto"/>
              </a:rPr>
              <a:t>How to Create Brand Message</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0"/>
              </a:spcAft>
              <a:buClr>
                <a:schemeClr val="dk1"/>
              </a:buClr>
              <a:buSzPts val="1100"/>
              <a:buFont typeface="Arial"/>
              <a:buNone/>
            </a:pPr>
            <a:r>
              <a:t/>
            </a:r>
            <a:endParaRPr b="0" i="0" sz="2000" u="none" cap="none" strike="noStrike">
              <a:solidFill>
                <a:srgbClr val="000000"/>
              </a:solidFill>
              <a:latin typeface="Roboto"/>
              <a:ea typeface="Roboto"/>
              <a:cs typeface="Roboto"/>
              <a:sym typeface="Roboto"/>
            </a:endParaRPr>
          </a:p>
          <a:p>
            <a:pPr indent="0" lvl="0" marL="0" marR="0" rtl="0" algn="l">
              <a:lnSpc>
                <a:spcPct val="100000"/>
              </a:lnSpc>
              <a:spcBef>
                <a:spcPts val="800"/>
              </a:spcBef>
              <a:spcAft>
                <a:spcPts val="800"/>
              </a:spcAft>
              <a:buClr>
                <a:srgbClr val="000000"/>
              </a:buClr>
              <a:buSzPts val="2000"/>
              <a:buFont typeface="Arial"/>
              <a:buNone/>
            </a:pPr>
            <a:r>
              <a:t/>
            </a:r>
            <a:endParaRPr b="0" i="0" sz="2000" u="none" cap="none" strike="noStrike">
              <a:solidFill>
                <a:srgbClr val="000000"/>
              </a:solidFill>
              <a:latin typeface="Roboto"/>
              <a:ea typeface="Roboto"/>
              <a:cs typeface="Roboto"/>
              <a:sym typeface="Roboto"/>
            </a:endParaRPr>
          </a:p>
        </p:txBody>
      </p:sp>
      <p:sp>
        <p:nvSpPr>
          <p:cNvPr id="84" name="Google Shape;84;p4"/>
          <p:cNvSpPr txBox="1"/>
          <p:nvPr/>
        </p:nvSpPr>
        <p:spPr>
          <a:xfrm>
            <a:off x="327600" y="579162"/>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5"/>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Three main Angles in Brand Message</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The Customer Angle</a:t>
            </a:r>
            <a:endParaRPr b="0" i="0" sz="1800" u="none" cap="none" strike="noStrike">
              <a:solidFill>
                <a:srgbClr val="000000"/>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The Internal Angle </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The Competitive Angle</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rPr b="0" i="0" lang="en-GB" sz="1800" u="none" cap="none" strike="noStrike">
                <a:solidFill>
                  <a:schemeClr val="dk1"/>
                </a:solidFill>
                <a:latin typeface="Roboto"/>
                <a:ea typeface="Roboto"/>
                <a:cs typeface="Roboto"/>
                <a:sym typeface="Roboto"/>
              </a:rPr>
              <a:t>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0" st="0"/>
                                            </p:txEl>
                                          </p:spTgt>
                                        </p:tgtEl>
                                        <p:attrNameLst>
                                          <p:attrName>style.visibility</p:attrName>
                                        </p:attrNameLst>
                                      </p:cBhvr>
                                      <p:to>
                                        <p:strVal val="visible"/>
                                      </p:to>
                                    </p:set>
                                    <p:animEffect filter="fade" transition="in">
                                      <p:cBhvr>
                                        <p:cTn dur="1000"/>
                                        <p:tgtEl>
                                          <p:spTgt spid="8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1" st="1"/>
                                            </p:txEl>
                                          </p:spTgt>
                                        </p:tgtEl>
                                        <p:attrNameLst>
                                          <p:attrName>style.visibility</p:attrName>
                                        </p:attrNameLst>
                                      </p:cBhvr>
                                      <p:to>
                                        <p:strVal val="visible"/>
                                      </p:to>
                                    </p:set>
                                    <p:animEffect filter="fade" transition="in">
                                      <p:cBhvr>
                                        <p:cTn dur="1000"/>
                                        <p:tgtEl>
                                          <p:spTgt spid="8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2" st="2"/>
                                            </p:txEl>
                                          </p:spTgt>
                                        </p:tgtEl>
                                        <p:attrNameLst>
                                          <p:attrName>style.visibility</p:attrName>
                                        </p:attrNameLst>
                                      </p:cBhvr>
                                      <p:to>
                                        <p:strVal val="visible"/>
                                      </p:to>
                                    </p:set>
                                    <p:animEffect filter="fade" transition="in">
                                      <p:cBhvr>
                                        <p:cTn dur="1000"/>
                                        <p:tgtEl>
                                          <p:spTgt spid="8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3" st="3"/>
                                            </p:txEl>
                                          </p:spTgt>
                                        </p:tgtEl>
                                        <p:attrNameLst>
                                          <p:attrName>style.visibility</p:attrName>
                                        </p:attrNameLst>
                                      </p:cBhvr>
                                      <p:to>
                                        <p:strVal val="visible"/>
                                      </p:to>
                                    </p:set>
                                    <p:animEffect filter="fade" transition="in">
                                      <p:cBhvr>
                                        <p:cTn dur="1000"/>
                                        <p:tgtEl>
                                          <p:spTgt spid="8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4" st="4"/>
                                            </p:txEl>
                                          </p:spTgt>
                                        </p:tgtEl>
                                        <p:attrNameLst>
                                          <p:attrName>style.visibility</p:attrName>
                                        </p:attrNameLst>
                                      </p:cBhvr>
                                      <p:to>
                                        <p:strVal val="visible"/>
                                      </p:to>
                                    </p:set>
                                    <p:animEffect filter="fade" transition="in">
                                      <p:cBhvr>
                                        <p:cTn dur="1000"/>
                                        <p:tgtEl>
                                          <p:spTgt spid="8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xEl>
                                              <p:pRg end="5" st="5"/>
                                            </p:txEl>
                                          </p:spTgt>
                                        </p:tgtEl>
                                        <p:attrNameLst>
                                          <p:attrName>style.visibility</p:attrName>
                                        </p:attrNameLst>
                                      </p:cBhvr>
                                      <p:to>
                                        <p:strVal val="visible"/>
                                      </p:to>
                                    </p:set>
                                    <p:animEffect filter="fade" transition="in">
                                      <p:cBhvr>
                                        <p:cTn dur="1000"/>
                                        <p:tgtEl>
                                          <p:spTgt spid="8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6"/>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Managing your Online Identity</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Who Are You and What Are You Selling?</a:t>
            </a:r>
            <a:endParaRPr b="0" i="0" sz="1800" u="none" cap="none" strike="noStrike">
              <a:solidFill>
                <a:srgbClr val="000000"/>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Establish a Home Base Online</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Communicate with Purpose and with Authority</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Shape and Focus Social Media around this Identity</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Regularly Review and Reshape Identity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gtEl>
                                        <p:attrNameLst>
                                          <p:attrName>style.visibility</p:attrName>
                                        </p:attrNameLst>
                                      </p:cBhvr>
                                      <p:to>
                                        <p:strVal val="visible"/>
                                      </p:to>
                                    </p:set>
                                    <p:animEffect filter="fade" transition="in">
                                      <p:cBhvr>
                                        <p:cTn dur="1000"/>
                                        <p:tgtEl>
                                          <p:spTgt spid="9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0" st="0"/>
                                            </p:txEl>
                                          </p:spTgt>
                                        </p:tgtEl>
                                        <p:attrNameLst>
                                          <p:attrName>style.visibility</p:attrName>
                                        </p:attrNameLst>
                                      </p:cBhvr>
                                      <p:to>
                                        <p:strVal val="visible"/>
                                      </p:to>
                                    </p:set>
                                    <p:animEffect filter="fade" transition="in">
                                      <p:cBhvr>
                                        <p:cTn dur="1000"/>
                                        <p:tgtEl>
                                          <p:spTgt spid="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1" st="1"/>
                                            </p:txEl>
                                          </p:spTgt>
                                        </p:tgtEl>
                                        <p:attrNameLst>
                                          <p:attrName>style.visibility</p:attrName>
                                        </p:attrNameLst>
                                      </p:cBhvr>
                                      <p:to>
                                        <p:strVal val="visible"/>
                                      </p:to>
                                    </p:set>
                                    <p:animEffect filter="fade" transition="in">
                                      <p:cBhvr>
                                        <p:cTn dur="1000"/>
                                        <p:tgtEl>
                                          <p:spTgt spid="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2" st="2"/>
                                            </p:txEl>
                                          </p:spTgt>
                                        </p:tgtEl>
                                        <p:attrNameLst>
                                          <p:attrName>style.visibility</p:attrName>
                                        </p:attrNameLst>
                                      </p:cBhvr>
                                      <p:to>
                                        <p:strVal val="visible"/>
                                      </p:to>
                                    </p:set>
                                    <p:animEffect filter="fade" transition="in">
                                      <p:cBhvr>
                                        <p:cTn dur="1000"/>
                                        <p:tgtEl>
                                          <p:spTgt spid="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3" st="3"/>
                                            </p:txEl>
                                          </p:spTgt>
                                        </p:tgtEl>
                                        <p:attrNameLst>
                                          <p:attrName>style.visibility</p:attrName>
                                        </p:attrNameLst>
                                      </p:cBhvr>
                                      <p:to>
                                        <p:strVal val="visible"/>
                                      </p:to>
                                    </p:set>
                                    <p:animEffect filter="fade" transition="in">
                                      <p:cBhvr>
                                        <p:cTn dur="1000"/>
                                        <p:tgtEl>
                                          <p:spTgt spid="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4" st="4"/>
                                            </p:txEl>
                                          </p:spTgt>
                                        </p:tgtEl>
                                        <p:attrNameLst>
                                          <p:attrName>style.visibility</p:attrName>
                                        </p:attrNameLst>
                                      </p:cBhvr>
                                      <p:to>
                                        <p:strVal val="visible"/>
                                      </p:to>
                                    </p:set>
                                    <p:animEffect filter="fade" transition="in">
                                      <p:cBhvr>
                                        <p:cTn dur="1000"/>
                                        <p:tgtEl>
                                          <p:spTgt spid="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5" st="5"/>
                                            </p:txEl>
                                          </p:spTgt>
                                        </p:tgtEl>
                                        <p:attrNameLst>
                                          <p:attrName>style.visibility</p:attrName>
                                        </p:attrNameLst>
                                      </p:cBhvr>
                                      <p:to>
                                        <p:strVal val="visible"/>
                                      </p:to>
                                    </p:set>
                                    <p:animEffect filter="fade" transition="in">
                                      <p:cBhvr>
                                        <p:cTn dur="1000"/>
                                        <p:tgtEl>
                                          <p:spTgt spid="9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6" st="6"/>
                                            </p:txEl>
                                          </p:spTgt>
                                        </p:tgtEl>
                                        <p:attrNameLst>
                                          <p:attrName>style.visibility</p:attrName>
                                        </p:attrNameLst>
                                      </p:cBhvr>
                                      <p:to>
                                        <p:strVal val="visible"/>
                                      </p:to>
                                    </p:set>
                                    <p:animEffect filter="fade" transition="in">
                                      <p:cBhvr>
                                        <p:cTn dur="1000"/>
                                        <p:tgtEl>
                                          <p:spTgt spid="9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7" st="7"/>
                                            </p:txEl>
                                          </p:spTgt>
                                        </p:tgtEl>
                                        <p:attrNameLst>
                                          <p:attrName>style.visibility</p:attrName>
                                        </p:attrNameLst>
                                      </p:cBhvr>
                                      <p:to>
                                        <p:strVal val="visible"/>
                                      </p:to>
                                    </p:set>
                                    <p:animEffect filter="fade" transition="in">
                                      <p:cBhvr>
                                        <p:cTn dur="1000"/>
                                        <p:tgtEl>
                                          <p:spTgt spid="94">
                                            <p:txEl>
                                              <p:pRg end="7" st="7"/>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7"/>
          <p:cNvSpPr txBox="1"/>
          <p:nvPr/>
        </p:nvSpPr>
        <p:spPr>
          <a:xfrm>
            <a:off x="4753475" y="3607050"/>
            <a:ext cx="4061400" cy="7668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80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FAQS</a:t>
            </a:r>
            <a:endParaRPr b="0" i="0" sz="2000" u="none" cap="none" strike="noStrike">
              <a:solidFill>
                <a:srgbClr val="000000"/>
              </a:solidFill>
              <a:latin typeface="Roboto"/>
              <a:ea typeface="Roboto"/>
              <a:cs typeface="Roboto"/>
              <a:sym typeface="Roboto"/>
            </a:endParaRPr>
          </a:p>
        </p:txBody>
      </p:sp>
      <p:pic>
        <p:nvPicPr>
          <p:cNvPr id="100" name="Google Shape;100;p7"/>
          <p:cNvPicPr preferRelativeResize="0"/>
          <p:nvPr/>
        </p:nvPicPr>
        <p:blipFill rotWithShape="1">
          <a:blip r:embed="rId3">
            <a:alphaModFix/>
          </a:blip>
          <a:srcRect b="0" l="0" r="0" t="0"/>
          <a:stretch/>
        </p:blipFill>
        <p:spPr>
          <a:xfrm>
            <a:off x="250526" y="1003500"/>
            <a:ext cx="4140000" cy="2603550"/>
          </a:xfrm>
          <a:prstGeom prst="roundRect">
            <a:avLst>
              <a:gd fmla="val 16667" name="adj"/>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8"/>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06" name="Google Shape;106;p8"/>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FAQs Related to Writing Company Blogs</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How do you drive traffic to your blog?</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What has a greater effect on SEO- blog links or link building strategies?</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Are there trigger words that make your calls-to-action more effective?</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Where can we learn how to add the Like and the Re-Tweet buttons?</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What are your thoughts about moderating comments?</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
        <p:nvSpPr>
          <p:cNvPr id="107" name="Google Shape;107;p8"/>
          <p:cNvSpPr txBox="1"/>
          <p:nvPr/>
        </p:nvSpPr>
        <p:spPr>
          <a:xfrm>
            <a:off x="327600" y="7087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gtEl>
                                        <p:attrNameLst>
                                          <p:attrName>style.visibility</p:attrName>
                                        </p:attrNameLst>
                                      </p:cBhvr>
                                      <p:to>
                                        <p:strVal val="visible"/>
                                      </p:to>
                                    </p:set>
                                    <p:animEffect filter="fade" transition="in">
                                      <p:cBhvr>
                                        <p:cTn dur="1000"/>
                                        <p:tgtEl>
                                          <p:spTgt spid="10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0" st="0"/>
                                            </p:txEl>
                                          </p:spTgt>
                                        </p:tgtEl>
                                        <p:attrNameLst>
                                          <p:attrName>style.visibility</p:attrName>
                                        </p:attrNameLst>
                                      </p:cBhvr>
                                      <p:to>
                                        <p:strVal val="visible"/>
                                      </p:to>
                                    </p:set>
                                    <p:animEffect filter="fade" transition="in">
                                      <p:cBhvr>
                                        <p:cTn dur="1000"/>
                                        <p:tgtEl>
                                          <p:spTgt spid="106">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1" st="1"/>
                                            </p:txEl>
                                          </p:spTgt>
                                        </p:tgtEl>
                                        <p:attrNameLst>
                                          <p:attrName>style.visibility</p:attrName>
                                        </p:attrNameLst>
                                      </p:cBhvr>
                                      <p:to>
                                        <p:strVal val="visible"/>
                                      </p:to>
                                    </p:set>
                                    <p:animEffect filter="fade" transition="in">
                                      <p:cBhvr>
                                        <p:cTn dur="1000"/>
                                        <p:tgtEl>
                                          <p:spTgt spid="106">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2" st="2"/>
                                            </p:txEl>
                                          </p:spTgt>
                                        </p:tgtEl>
                                        <p:attrNameLst>
                                          <p:attrName>style.visibility</p:attrName>
                                        </p:attrNameLst>
                                      </p:cBhvr>
                                      <p:to>
                                        <p:strVal val="visible"/>
                                      </p:to>
                                    </p:set>
                                    <p:animEffect filter="fade" transition="in">
                                      <p:cBhvr>
                                        <p:cTn dur="1000"/>
                                        <p:tgtEl>
                                          <p:spTgt spid="106">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3" st="3"/>
                                            </p:txEl>
                                          </p:spTgt>
                                        </p:tgtEl>
                                        <p:attrNameLst>
                                          <p:attrName>style.visibility</p:attrName>
                                        </p:attrNameLst>
                                      </p:cBhvr>
                                      <p:to>
                                        <p:strVal val="visible"/>
                                      </p:to>
                                    </p:set>
                                    <p:animEffect filter="fade" transition="in">
                                      <p:cBhvr>
                                        <p:cTn dur="1000"/>
                                        <p:tgtEl>
                                          <p:spTgt spid="106">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4" st="4"/>
                                            </p:txEl>
                                          </p:spTgt>
                                        </p:tgtEl>
                                        <p:attrNameLst>
                                          <p:attrName>style.visibility</p:attrName>
                                        </p:attrNameLst>
                                      </p:cBhvr>
                                      <p:to>
                                        <p:strVal val="visible"/>
                                      </p:to>
                                    </p:set>
                                    <p:animEffect filter="fade" transition="in">
                                      <p:cBhvr>
                                        <p:cTn dur="1000"/>
                                        <p:tgtEl>
                                          <p:spTgt spid="106">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5" st="5"/>
                                            </p:txEl>
                                          </p:spTgt>
                                        </p:tgtEl>
                                        <p:attrNameLst>
                                          <p:attrName>style.visibility</p:attrName>
                                        </p:attrNameLst>
                                      </p:cBhvr>
                                      <p:to>
                                        <p:strVal val="visible"/>
                                      </p:to>
                                    </p:set>
                                    <p:animEffect filter="fade" transition="in">
                                      <p:cBhvr>
                                        <p:cTn dur="1000"/>
                                        <p:tgtEl>
                                          <p:spTgt spid="106">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6" st="6"/>
                                            </p:txEl>
                                          </p:spTgt>
                                        </p:tgtEl>
                                        <p:attrNameLst>
                                          <p:attrName>style.visibility</p:attrName>
                                        </p:attrNameLst>
                                      </p:cBhvr>
                                      <p:to>
                                        <p:strVal val="visible"/>
                                      </p:to>
                                    </p:set>
                                    <p:animEffect filter="fade" transition="in">
                                      <p:cBhvr>
                                        <p:cTn dur="1000"/>
                                        <p:tgtEl>
                                          <p:spTgt spid="106">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7" st="7"/>
                                            </p:txEl>
                                          </p:spTgt>
                                        </p:tgtEl>
                                        <p:attrNameLst>
                                          <p:attrName>style.visibility</p:attrName>
                                        </p:attrNameLst>
                                      </p:cBhvr>
                                      <p:to>
                                        <p:strVal val="visible"/>
                                      </p:to>
                                    </p:set>
                                    <p:animEffect filter="fade" transition="in">
                                      <p:cBhvr>
                                        <p:cTn dur="1000"/>
                                        <p:tgtEl>
                                          <p:spTgt spid="106">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8" st="8"/>
                                            </p:txEl>
                                          </p:spTgt>
                                        </p:tgtEl>
                                        <p:attrNameLst>
                                          <p:attrName>style.visibility</p:attrName>
                                        </p:attrNameLst>
                                      </p:cBhvr>
                                      <p:to>
                                        <p:strVal val="visible"/>
                                      </p:to>
                                    </p:set>
                                    <p:animEffect filter="fade" transition="in">
                                      <p:cBhvr>
                                        <p:cTn dur="1000"/>
                                        <p:tgtEl>
                                          <p:spTgt spid="106">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6">
                                            <p:txEl>
                                              <p:pRg end="9" st="9"/>
                                            </p:txEl>
                                          </p:spTgt>
                                        </p:tgtEl>
                                        <p:attrNameLst>
                                          <p:attrName>style.visibility</p:attrName>
                                        </p:attrNameLst>
                                      </p:cBhvr>
                                      <p:to>
                                        <p:strVal val="visible"/>
                                      </p:to>
                                    </p:set>
                                    <p:animEffect filter="fade" transition="in">
                                      <p:cBhvr>
                                        <p:cTn dur="1000"/>
                                        <p:tgtEl>
                                          <p:spTgt spid="106">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9"/>
          <p:cNvSpPr txBox="1"/>
          <p:nvPr/>
        </p:nvSpPr>
        <p:spPr>
          <a:xfrm>
            <a:off x="327600" y="23355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chemeClr val="dk1"/>
              </a:buClr>
              <a:buSzPts val="1100"/>
              <a:buFont typeface="Arial"/>
              <a:buNone/>
            </a:pPr>
            <a:r>
              <a:rPr b="1" i="0" lang="en-GB" sz="2000" u="none" cap="none" strike="noStrike">
                <a:solidFill>
                  <a:schemeClr val="lt1"/>
                </a:solidFill>
                <a:latin typeface="Roboto"/>
                <a:ea typeface="Roboto"/>
                <a:cs typeface="Roboto"/>
                <a:sym typeface="Roboto"/>
              </a:rPr>
              <a:t>ANALYTICAL WRITING</a:t>
            </a:r>
            <a:endParaRPr b="1" i="0" sz="2000" u="none" cap="none" strike="noStrike">
              <a:solidFill>
                <a:schemeClr val="lt1"/>
              </a:solidFill>
              <a:latin typeface="Roboto"/>
              <a:ea typeface="Roboto"/>
              <a:cs typeface="Roboto"/>
              <a:sym typeface="Roboto"/>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lt1"/>
              </a:solidFill>
              <a:latin typeface="Roboto"/>
              <a:ea typeface="Roboto"/>
              <a:cs typeface="Roboto"/>
              <a:sym typeface="Roboto"/>
            </a:endParaRPr>
          </a:p>
        </p:txBody>
      </p:sp>
      <p:sp>
        <p:nvSpPr>
          <p:cNvPr id="113" name="Google Shape;113;p9"/>
          <p:cNvSpPr txBox="1"/>
          <p:nvPr/>
        </p:nvSpPr>
        <p:spPr>
          <a:xfrm>
            <a:off x="327600" y="1231200"/>
            <a:ext cx="8487600" cy="2610300"/>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0" i="0" lang="en-GB" sz="2000" u="none" cap="none" strike="noStrike">
                <a:solidFill>
                  <a:srgbClr val="000000"/>
                </a:solidFill>
                <a:latin typeface="Roboto"/>
                <a:ea typeface="Roboto"/>
                <a:cs typeface="Roboto"/>
                <a:sym typeface="Roboto"/>
              </a:rPr>
              <a:t>FAQs Related to Writing Company Blogs</a:t>
            </a:r>
            <a:endParaRPr b="0" i="0" sz="2000" u="none" cap="none" strike="noStrike">
              <a:solidFill>
                <a:srgbClr val="000000"/>
              </a:solidFill>
              <a:latin typeface="Roboto"/>
              <a:ea typeface="Roboto"/>
              <a:cs typeface="Roboto"/>
              <a:sym typeface="Roboto"/>
            </a:endParaRPr>
          </a:p>
          <a:p>
            <a:pPr indent="-342900" lvl="0" marL="457200" marR="0" rtl="0" algn="l">
              <a:lnSpc>
                <a:spcPct val="100000"/>
              </a:lnSpc>
              <a:spcBef>
                <a:spcPts val="80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Is it good to have a Contact Form page on my blog?</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rgbClr val="000000"/>
              </a:buClr>
              <a:buSzPts val="1800"/>
              <a:buFont typeface="Roboto Light"/>
              <a:buChar char="●"/>
            </a:pPr>
            <a:r>
              <a:rPr b="0" i="0" lang="en-GB" sz="1800" u="none" cap="none" strike="noStrike">
                <a:solidFill>
                  <a:schemeClr val="dk1"/>
                </a:solidFill>
                <a:latin typeface="Roboto"/>
                <a:ea typeface="Roboto"/>
                <a:cs typeface="Roboto"/>
                <a:sym typeface="Roboto"/>
              </a:rPr>
              <a:t>How much time per week should we allocate to maintaining the blog?</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Is it better to include personal by lines or company bloggers?</a:t>
            </a:r>
            <a:endParaRPr b="0" i="0" sz="1800" u="none" cap="none" strike="noStrike">
              <a:solidFill>
                <a:schemeClr val="dk1"/>
              </a:solidFill>
              <a:latin typeface="Roboto"/>
              <a:ea typeface="Roboto"/>
              <a:cs typeface="Roboto"/>
              <a:sym typeface="Roboto"/>
            </a:endParaRPr>
          </a:p>
          <a:p>
            <a:pPr indent="-342900" lvl="0" marL="457200" marR="0" rtl="0" algn="l">
              <a:lnSpc>
                <a:spcPct val="100000"/>
              </a:lnSpc>
              <a:spcBef>
                <a:spcPts val="0"/>
              </a:spcBef>
              <a:spcAft>
                <a:spcPts val="0"/>
              </a:spcAft>
              <a:buClr>
                <a:schemeClr val="dk1"/>
              </a:buClr>
              <a:buSzPts val="1800"/>
              <a:buFont typeface="Roboto Light"/>
              <a:buChar char="●"/>
            </a:pPr>
            <a:r>
              <a:rPr b="0" i="0" lang="en-GB" sz="1800" u="none" cap="none" strike="noStrike">
                <a:solidFill>
                  <a:schemeClr val="dk1"/>
                </a:solidFill>
                <a:latin typeface="Roboto"/>
                <a:ea typeface="Roboto"/>
                <a:cs typeface="Roboto"/>
                <a:sym typeface="Roboto"/>
              </a:rPr>
              <a:t>What do you consider the best blog platform to use?</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Roboto"/>
              <a:ea typeface="Roboto"/>
              <a:cs typeface="Roboto"/>
              <a:sym typeface="Roboto"/>
            </a:endParaRPr>
          </a:p>
          <a:p>
            <a:pPr indent="0" lvl="0" marL="457200" marR="0" rtl="0" algn="l">
              <a:lnSpc>
                <a:spcPct val="100000"/>
              </a:lnSpc>
              <a:spcBef>
                <a:spcPts val="0"/>
              </a:spcBef>
              <a:spcAft>
                <a:spcPts val="800"/>
              </a:spcAft>
              <a:buClr>
                <a:srgbClr val="000000"/>
              </a:buClr>
              <a:buSzPts val="1800"/>
              <a:buFont typeface="Arial"/>
              <a:buNone/>
            </a:pPr>
            <a:r>
              <a:t/>
            </a:r>
            <a:endParaRPr b="0" i="0" sz="1800" u="none" cap="none" strike="noStrike">
              <a:solidFill>
                <a:srgbClr val="000000"/>
              </a:solidFill>
              <a:latin typeface="Roboto"/>
              <a:ea typeface="Roboto"/>
              <a:cs typeface="Roboto"/>
              <a:sym typeface="Roboto"/>
            </a:endParaRPr>
          </a:p>
        </p:txBody>
      </p:sp>
      <p:sp>
        <p:nvSpPr>
          <p:cNvPr id="114" name="Google Shape;114;p9"/>
          <p:cNvSpPr txBox="1"/>
          <p:nvPr/>
        </p:nvSpPr>
        <p:spPr>
          <a:xfrm>
            <a:off x="327600" y="756000"/>
            <a:ext cx="2827800" cy="4752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2000"/>
              <a:buFont typeface="Arial"/>
              <a:buNone/>
            </a:pPr>
            <a:r>
              <a:rPr b="1" i="0" lang="en-GB" sz="2000" u="none" cap="none" strike="noStrike">
                <a:solidFill>
                  <a:schemeClr val="lt1"/>
                </a:solidFill>
                <a:latin typeface="Roboto"/>
                <a:ea typeface="Roboto"/>
                <a:cs typeface="Roboto"/>
                <a:sym typeface="Roboto"/>
              </a:rPr>
              <a:t>BUSINESS ETIQUETTE</a:t>
            </a:r>
            <a:endParaRPr b="1" i="0" sz="2000" u="none" cap="none" strike="noStrike">
              <a:solidFill>
                <a:schemeClr val="lt1"/>
              </a:solidFill>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gtEl>
                                        <p:attrNameLst>
                                          <p:attrName>style.visibility</p:attrName>
                                        </p:attrNameLst>
                                      </p:cBhvr>
                                      <p:to>
                                        <p:strVal val="visible"/>
                                      </p:to>
                                    </p:set>
                                    <p:animEffect filter="fade" transition="in">
                                      <p:cBhvr>
                                        <p:cTn dur="1000"/>
                                        <p:tgtEl>
                                          <p:spTgt spid="11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0" st="0"/>
                                            </p:txEl>
                                          </p:spTgt>
                                        </p:tgtEl>
                                        <p:attrNameLst>
                                          <p:attrName>style.visibility</p:attrName>
                                        </p:attrNameLst>
                                      </p:cBhvr>
                                      <p:to>
                                        <p:strVal val="visible"/>
                                      </p:to>
                                    </p:set>
                                    <p:animEffect filter="fade" transition="in">
                                      <p:cBhvr>
                                        <p:cTn dur="1000"/>
                                        <p:tgtEl>
                                          <p:spTgt spid="11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1" st="1"/>
                                            </p:txEl>
                                          </p:spTgt>
                                        </p:tgtEl>
                                        <p:attrNameLst>
                                          <p:attrName>style.visibility</p:attrName>
                                        </p:attrNameLst>
                                      </p:cBhvr>
                                      <p:to>
                                        <p:strVal val="visible"/>
                                      </p:to>
                                    </p:set>
                                    <p:animEffect filter="fade" transition="in">
                                      <p:cBhvr>
                                        <p:cTn dur="1000"/>
                                        <p:tgtEl>
                                          <p:spTgt spid="11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2" st="2"/>
                                            </p:txEl>
                                          </p:spTgt>
                                        </p:tgtEl>
                                        <p:attrNameLst>
                                          <p:attrName>style.visibility</p:attrName>
                                        </p:attrNameLst>
                                      </p:cBhvr>
                                      <p:to>
                                        <p:strVal val="visible"/>
                                      </p:to>
                                    </p:set>
                                    <p:animEffect filter="fade" transition="in">
                                      <p:cBhvr>
                                        <p:cTn dur="1000"/>
                                        <p:tgtEl>
                                          <p:spTgt spid="11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3" st="3"/>
                                            </p:txEl>
                                          </p:spTgt>
                                        </p:tgtEl>
                                        <p:attrNameLst>
                                          <p:attrName>style.visibility</p:attrName>
                                        </p:attrNameLst>
                                      </p:cBhvr>
                                      <p:to>
                                        <p:strVal val="visible"/>
                                      </p:to>
                                    </p:set>
                                    <p:animEffect filter="fade" transition="in">
                                      <p:cBhvr>
                                        <p:cTn dur="1000"/>
                                        <p:tgtEl>
                                          <p:spTgt spid="11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4" st="4"/>
                                            </p:txEl>
                                          </p:spTgt>
                                        </p:tgtEl>
                                        <p:attrNameLst>
                                          <p:attrName>style.visibility</p:attrName>
                                        </p:attrNameLst>
                                      </p:cBhvr>
                                      <p:to>
                                        <p:strVal val="visible"/>
                                      </p:to>
                                    </p:set>
                                    <p:animEffect filter="fade" transition="in">
                                      <p:cBhvr>
                                        <p:cTn dur="1000"/>
                                        <p:tgtEl>
                                          <p:spTgt spid="11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5" st="5"/>
                                            </p:txEl>
                                          </p:spTgt>
                                        </p:tgtEl>
                                        <p:attrNameLst>
                                          <p:attrName>style.visibility</p:attrName>
                                        </p:attrNameLst>
                                      </p:cBhvr>
                                      <p:to>
                                        <p:strVal val="visible"/>
                                      </p:to>
                                    </p:set>
                                    <p:animEffect filter="fade" transition="in">
                                      <p:cBhvr>
                                        <p:cTn dur="1000"/>
                                        <p:tgtEl>
                                          <p:spTgt spid="113">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6" st="6"/>
                                            </p:txEl>
                                          </p:spTgt>
                                        </p:tgtEl>
                                        <p:attrNameLst>
                                          <p:attrName>style.visibility</p:attrName>
                                        </p:attrNameLst>
                                      </p:cBhvr>
                                      <p:to>
                                        <p:strVal val="visible"/>
                                      </p:to>
                                    </p:set>
                                    <p:animEffect filter="fade" transition="in">
                                      <p:cBhvr>
                                        <p:cTn dur="1000"/>
                                        <p:tgtEl>
                                          <p:spTgt spid="113">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7" st="7"/>
                                            </p:txEl>
                                          </p:spTgt>
                                        </p:tgtEl>
                                        <p:attrNameLst>
                                          <p:attrName>style.visibility</p:attrName>
                                        </p:attrNameLst>
                                      </p:cBhvr>
                                      <p:to>
                                        <p:strVal val="visible"/>
                                      </p:to>
                                    </p:set>
                                    <p:animEffect filter="fade" transition="in">
                                      <p:cBhvr>
                                        <p:cTn dur="1000"/>
                                        <p:tgtEl>
                                          <p:spTgt spid="113">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8" st="8"/>
                                            </p:txEl>
                                          </p:spTgt>
                                        </p:tgtEl>
                                        <p:attrNameLst>
                                          <p:attrName>style.visibility</p:attrName>
                                        </p:attrNameLst>
                                      </p:cBhvr>
                                      <p:to>
                                        <p:strVal val="visible"/>
                                      </p:to>
                                    </p:set>
                                    <p:animEffect filter="fade" transition="in">
                                      <p:cBhvr>
                                        <p:cTn dur="1000"/>
                                        <p:tgtEl>
                                          <p:spTgt spid="113">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3">
                                            <p:txEl>
                                              <p:pRg end="9" st="9"/>
                                            </p:txEl>
                                          </p:spTgt>
                                        </p:tgtEl>
                                        <p:attrNameLst>
                                          <p:attrName>style.visibility</p:attrName>
                                        </p:attrNameLst>
                                      </p:cBhvr>
                                      <p:to>
                                        <p:strVal val="visible"/>
                                      </p:to>
                                    </p:set>
                                    <p:animEffect filter="fade" transition="in">
                                      <p:cBhvr>
                                        <p:cTn dur="1000"/>
                                        <p:tgtEl>
                                          <p:spTgt spid="113">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pooja ram</dc:creator>
</cp:coreProperties>
</file>